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9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5104C5-FE99-4F19-B22E-4AC013A0CEFA}" type="datetimeFigureOut">
              <a:rPr lang="es-AR" smtClean="0"/>
              <a:t>13/10/2017</a:t>
            </a:fld>
            <a:endParaRPr lang="es-A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D2A6AB-3B5D-451D-A27A-E025C76AEFDE}" type="slidenum">
              <a:rPr lang="es-AR" smtClean="0"/>
              <a:t>‹Nº›</a:t>
            </a:fld>
            <a:endParaRPr lang="es-A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 smtClean="0">
                <a:solidFill>
                  <a:schemeClr val="tx1"/>
                </a:solidFill>
              </a:rPr>
              <a:t>METABOLISMO DEL HEMO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type="subTitle" idx="1"/>
          </p:nvPr>
        </p:nvSpPr>
        <p:spPr>
          <a:xfrm>
            <a:off x="467544" y="3789040"/>
            <a:ext cx="7854696" cy="1752600"/>
          </a:xfrm>
        </p:spPr>
        <p:txBody>
          <a:bodyPr/>
          <a:lstStyle/>
          <a:p>
            <a:r>
              <a:rPr lang="es-AR" sz="2800" b="1" dirty="0" smtClean="0"/>
              <a:t>Tema 9</a:t>
            </a:r>
          </a:p>
          <a:p>
            <a:pPr lvl="1"/>
            <a:r>
              <a:rPr lang="es-AR" sz="2400" b="1" dirty="0" smtClean="0"/>
              <a:t>Metabolismo del </a:t>
            </a:r>
            <a:r>
              <a:rPr lang="es-AR" sz="2400" b="1" dirty="0" err="1" smtClean="0"/>
              <a:t>Hemo</a:t>
            </a:r>
            <a:r>
              <a:rPr lang="es-AR" sz="2400" b="1" dirty="0" smtClean="0"/>
              <a:t>. Biosíntesis y degradación. Ciclo </a:t>
            </a:r>
            <a:r>
              <a:rPr lang="es-AR" sz="2400" b="1" dirty="0" err="1" smtClean="0"/>
              <a:t>enterohepático</a:t>
            </a:r>
            <a:r>
              <a:rPr lang="es-AR" sz="2400" b="1" dirty="0" smtClean="0"/>
              <a:t>. Comentario clínico, ictericias, anemias. </a:t>
            </a:r>
          </a:p>
        </p:txBody>
      </p:sp>
    </p:spTree>
    <p:extLst>
      <p:ext uri="{BB962C8B-B14F-4D97-AF65-F5344CB8AC3E}">
        <p14:creationId xmlns:p14="http://schemas.microsoft.com/office/powerpoint/2010/main" val="4084249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BIOSINTESIS DEL HEM"/>
          <p:cNvPicPr>
            <a:picLocks noChangeAspect="1" noChangeArrowheads="1"/>
          </p:cNvPicPr>
          <p:nvPr/>
        </p:nvPicPr>
        <p:blipFill>
          <a:blip r:embed="rId2"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7" t="41736" r="-3909" b="31177"/>
          <a:stretch>
            <a:fillRect/>
          </a:stretch>
        </p:blipFill>
        <p:spPr bwMode="auto">
          <a:xfrm>
            <a:off x="5329238" y="1916113"/>
            <a:ext cx="4067175" cy="37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9 Grupo"/>
          <p:cNvGrpSpPr>
            <a:grpSpLocks/>
          </p:cNvGrpSpPr>
          <p:nvPr/>
        </p:nvGrpSpPr>
        <p:grpSpPr bwMode="auto">
          <a:xfrm>
            <a:off x="107950" y="1916113"/>
            <a:ext cx="3635375" cy="4105275"/>
            <a:chOff x="107950" y="1916113"/>
            <a:chExt cx="3635375" cy="4105275"/>
          </a:xfrm>
        </p:grpSpPr>
        <p:pic>
          <p:nvPicPr>
            <p:cNvPr id="16393" name="Picture 4" descr="BIOSINTESIS DEL HEM"/>
            <p:cNvPicPr>
              <a:picLocks noChangeAspect="1" noChangeArrowheads="1"/>
            </p:cNvPicPr>
            <p:nvPr/>
          </p:nvPicPr>
          <p:blipFill>
            <a:blip r:embed="rId2">
              <a:lum bright="-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17" t="74596" r="-3909"/>
            <a:stretch>
              <a:fillRect/>
            </a:stretch>
          </p:blipFill>
          <p:spPr bwMode="auto">
            <a:xfrm>
              <a:off x="107950" y="1916113"/>
              <a:ext cx="3635375" cy="381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6"/>
            <p:cNvSpPr txBox="1">
              <a:spLocks noChangeArrowheads="1"/>
            </p:cNvSpPr>
            <p:nvPr/>
          </p:nvSpPr>
          <p:spPr bwMode="auto">
            <a:xfrm>
              <a:off x="250825" y="5554663"/>
              <a:ext cx="3097213" cy="466725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" altLang="es-AR" b="1">
                  <a:solidFill>
                    <a:schemeClr val="tx1"/>
                  </a:solidFill>
                  <a:latin typeface="Arial" charset="0"/>
                </a:rPr>
                <a:t>Protoporfirina III</a:t>
              </a:r>
            </a:p>
          </p:txBody>
        </p:sp>
      </p:grp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56325" y="5373688"/>
            <a:ext cx="2160588" cy="466725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HEMO</a:t>
            </a:r>
          </a:p>
        </p:txBody>
      </p:sp>
      <p:pic>
        <p:nvPicPr>
          <p:cNvPr id="26632" name="Picture 8" descr="AR10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789363"/>
            <a:ext cx="1704975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 rot="-3118747">
            <a:off x="3517901" y="2609850"/>
            <a:ext cx="2195512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 i="1">
                <a:solidFill>
                  <a:schemeClr val="tx1"/>
                </a:solidFill>
                <a:latin typeface="Arial" charset="0"/>
              </a:rPr>
              <a:t>Ferroquelatasa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995738" y="5157788"/>
            <a:ext cx="936625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800" b="1" dirty="0">
                <a:solidFill>
                  <a:srgbClr val="FF3300"/>
                </a:solidFill>
                <a:latin typeface="Arial" charset="0"/>
              </a:rPr>
              <a:t>Fe</a:t>
            </a:r>
            <a:r>
              <a:rPr lang="es-ES" altLang="es-AR" sz="2800" b="1" baseline="30000" dirty="0">
                <a:solidFill>
                  <a:srgbClr val="FF3300"/>
                </a:solidFill>
                <a:latin typeface="Arial" charset="0"/>
              </a:rPr>
              <a:t>2+</a:t>
            </a:r>
          </a:p>
        </p:txBody>
      </p:sp>
      <p:pic>
        <p:nvPicPr>
          <p:cNvPr id="26635" name="Picture 11" descr="ARRWC06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74008">
            <a:off x="3630613" y="4224338"/>
            <a:ext cx="7080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03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3" grpId="0" animBg="1"/>
      <p:bldP spid="266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Anemias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Nivel de hemoglobina inferior al normal de acuerdo a edad y sexo: varones 13,5-18g/dl; mujeres 11,5-16 g/dl.</a:t>
            </a:r>
          </a:p>
          <a:p>
            <a:r>
              <a:rPr lang="es-AR" dirty="0" smtClean="0"/>
              <a:t>Síntomas: fatiga, cefalea, mareos, sensación de falta de aire, palpitaciones.</a:t>
            </a:r>
          </a:p>
          <a:p>
            <a:r>
              <a:rPr lang="es-AR" dirty="0" smtClean="0"/>
              <a:t>Causas: </a:t>
            </a:r>
          </a:p>
          <a:p>
            <a:pPr marL="514350" indent="-514350">
              <a:buAutoNum type="alphaLcParenR"/>
            </a:pPr>
            <a:r>
              <a:rPr lang="es-AR" dirty="0" smtClean="0"/>
              <a:t>Deficiencia de hierro (</a:t>
            </a:r>
            <a:r>
              <a:rPr lang="es-AR" smtClean="0"/>
              <a:t>más frecuente)</a:t>
            </a:r>
            <a:endParaRPr lang="es-AR" dirty="0" smtClean="0"/>
          </a:p>
          <a:p>
            <a:pPr marL="514350" indent="-514350">
              <a:buAutoNum type="alphaLcParenR"/>
            </a:pPr>
            <a:r>
              <a:rPr lang="es-AR" dirty="0" smtClean="0"/>
              <a:t>Hemólisis hereditaria</a:t>
            </a:r>
          </a:p>
          <a:p>
            <a:pPr marL="514350" indent="-514350">
              <a:buAutoNum type="alphaLcParenR"/>
            </a:pPr>
            <a:r>
              <a:rPr lang="es-AR" dirty="0" smtClean="0"/>
              <a:t>Deficiencias vitamínicas (ácido fólico, </a:t>
            </a:r>
            <a:r>
              <a:rPr lang="es-AR" dirty="0" err="1" smtClean="0"/>
              <a:t>vit</a:t>
            </a:r>
            <a:r>
              <a:rPr lang="es-AR" dirty="0" smtClean="0"/>
              <a:t> C)</a:t>
            </a:r>
          </a:p>
          <a:p>
            <a:pPr marL="514350" indent="-514350">
              <a:buAutoNum type="alphaLcParenR"/>
            </a:pPr>
            <a:r>
              <a:rPr lang="es-AR" dirty="0" smtClean="0"/>
              <a:t>Alteración en la síntesis de </a:t>
            </a:r>
            <a:r>
              <a:rPr lang="es-AR" dirty="0" err="1" smtClean="0"/>
              <a:t>hemo</a:t>
            </a:r>
            <a:r>
              <a:rPr lang="es-AR" dirty="0" smtClean="0"/>
              <a:t> (</a:t>
            </a:r>
            <a:r>
              <a:rPr lang="es-AR" dirty="0" err="1" smtClean="0"/>
              <a:t>porfirias</a:t>
            </a:r>
            <a:r>
              <a:rPr lang="es-AR" dirty="0" smtClean="0"/>
              <a:t> hereditarias o adquiridas)</a:t>
            </a:r>
          </a:p>
        </p:txBody>
      </p:sp>
    </p:spTree>
    <p:extLst>
      <p:ext uri="{BB962C8B-B14F-4D97-AF65-F5344CB8AC3E}">
        <p14:creationId xmlns:p14="http://schemas.microsoft.com/office/powerpoint/2010/main" val="2020418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dirty="0" smtClean="0">
                <a:solidFill>
                  <a:schemeClr val="tx1"/>
                </a:solidFill>
              </a:rPr>
              <a:t>DEGRADACION DE HEMOGLOBINA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s-ES" altLang="es-AR" sz="2800" b="1" dirty="0" smtClean="0"/>
              <a:t>Tiene lugar en células del SRE: Hígado, bazo y médula ósea.</a:t>
            </a:r>
          </a:p>
          <a:p>
            <a:pPr eaLnBrk="1" hangingPunct="1"/>
            <a:endParaRPr lang="es-ES" altLang="es-AR" sz="2800" b="1" dirty="0" smtClean="0"/>
          </a:p>
          <a:p>
            <a:pPr eaLnBrk="1" hangingPunct="1"/>
            <a:r>
              <a:rPr lang="es-ES" altLang="es-AR" sz="2800" b="1" dirty="0" smtClean="0"/>
              <a:t>La globina se degrada a aminoácidos.</a:t>
            </a:r>
          </a:p>
          <a:p>
            <a:pPr eaLnBrk="1" hangingPunct="1"/>
            <a:endParaRPr lang="es-ES" altLang="es-AR" sz="2800" b="1" dirty="0"/>
          </a:p>
          <a:p>
            <a:pPr eaLnBrk="1" hangingPunct="1"/>
            <a:r>
              <a:rPr lang="es-ES" altLang="es-AR" sz="2800" b="1" dirty="0" smtClean="0"/>
              <a:t>El </a:t>
            </a:r>
            <a:r>
              <a:rPr lang="es-ES" altLang="es-AR" sz="2800" b="1" dirty="0" err="1" smtClean="0"/>
              <a:t>Hemo</a:t>
            </a:r>
            <a:r>
              <a:rPr lang="es-ES" altLang="es-AR" sz="2800" b="1" dirty="0" smtClean="0"/>
              <a:t> se convierte en pigmentos biliares: Biliverdina y Bilirrubina.</a:t>
            </a:r>
          </a:p>
          <a:p>
            <a:pPr eaLnBrk="1" hangingPunct="1"/>
            <a:endParaRPr lang="es-ES" altLang="es-AR" sz="2800" b="1" dirty="0" smtClean="0"/>
          </a:p>
          <a:p>
            <a:pPr eaLnBrk="1" hangingPunct="1"/>
            <a:r>
              <a:rPr lang="es-ES" altLang="es-AR" sz="2800" b="1" dirty="0" smtClean="0"/>
              <a:t>La bilirrubina se transporta al hígado unida a albúmina</a:t>
            </a:r>
          </a:p>
          <a:p>
            <a:pPr eaLnBrk="1" hangingPunct="1"/>
            <a:endParaRPr lang="es-ES" altLang="es-AR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91019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 descr="20%"/>
          <p:cNvSpPr txBox="1">
            <a:spLocks noChangeArrowheads="1"/>
          </p:cNvSpPr>
          <p:nvPr/>
        </p:nvSpPr>
        <p:spPr bwMode="auto">
          <a:xfrm>
            <a:off x="684213" y="3357563"/>
            <a:ext cx="1439862" cy="588962"/>
          </a:xfrm>
          <a:prstGeom prst="rect">
            <a:avLst/>
          </a:prstGeom>
          <a:pattFill prst="pct20">
            <a:fgClr>
              <a:srgbClr val="F7ADA7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>
                <a:solidFill>
                  <a:schemeClr val="tx1"/>
                </a:solidFill>
                <a:latin typeface="Arial" charset="0"/>
              </a:rPr>
              <a:t>HEMO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3059113" y="1916113"/>
            <a:ext cx="1009650" cy="528637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800">
                <a:solidFill>
                  <a:schemeClr val="tx1"/>
                </a:solidFill>
                <a:latin typeface="Arial" charset="0"/>
              </a:rPr>
              <a:t>Fe</a:t>
            </a:r>
            <a:r>
              <a:rPr lang="es-ES" altLang="es-AR" sz="2800" baseline="30000">
                <a:solidFill>
                  <a:schemeClr val="tx1"/>
                </a:solidFill>
                <a:latin typeface="Arial" charset="0"/>
              </a:rPr>
              <a:t>3+</a:t>
            </a:r>
            <a:endParaRPr lang="es-ES" altLang="es-AR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2411413" y="4941888"/>
            <a:ext cx="3313112" cy="528637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800">
                <a:solidFill>
                  <a:schemeClr val="tx1"/>
                </a:solidFill>
                <a:latin typeface="Arial" charset="0"/>
              </a:rPr>
              <a:t>Protoporfirina III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4643438" y="1125538"/>
            <a:ext cx="17287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>
                <a:solidFill>
                  <a:schemeClr val="tx1"/>
                </a:solidFill>
                <a:latin typeface="Arial" charset="0"/>
              </a:rPr>
              <a:t>Reciclado</a:t>
            </a: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4643438" y="2852738"/>
            <a:ext cx="21605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>
                <a:solidFill>
                  <a:schemeClr val="tx1"/>
                </a:solidFill>
                <a:latin typeface="Arial" charset="0"/>
              </a:rPr>
              <a:t>Almacenado</a:t>
            </a:r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7704138" y="2852738"/>
            <a:ext cx="14398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Ferritina</a:t>
            </a: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6659563" y="5516563"/>
            <a:ext cx="2160587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Estercobilina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6372225" y="4005263"/>
            <a:ext cx="17287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Bilirrubina</a:t>
            </a:r>
          </a:p>
        </p:txBody>
      </p:sp>
      <p:pic>
        <p:nvPicPr>
          <p:cNvPr id="18442" name="Picture 14" descr="ARRWC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44361">
            <a:off x="2117725" y="3933825"/>
            <a:ext cx="13668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5" descr="ARRWC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12480">
            <a:off x="2124075" y="2708275"/>
            <a:ext cx="13668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Line 16"/>
          <p:cNvSpPr>
            <a:spLocks noChangeShapeType="1"/>
          </p:cNvSpPr>
          <p:nvPr/>
        </p:nvSpPr>
        <p:spPr bwMode="auto">
          <a:xfrm flipV="1">
            <a:off x="4211638" y="1628775"/>
            <a:ext cx="792162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5" name="Line 17"/>
          <p:cNvSpPr>
            <a:spLocks noChangeShapeType="1"/>
          </p:cNvSpPr>
          <p:nvPr/>
        </p:nvSpPr>
        <p:spPr bwMode="auto">
          <a:xfrm rot="3551417" flipV="1">
            <a:off x="4247356" y="2313782"/>
            <a:ext cx="792163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6" name="Line 18"/>
          <p:cNvSpPr>
            <a:spLocks noChangeShapeType="1"/>
          </p:cNvSpPr>
          <p:nvPr/>
        </p:nvSpPr>
        <p:spPr bwMode="auto">
          <a:xfrm>
            <a:off x="6948488" y="3068638"/>
            <a:ext cx="5032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7" name="Line 19"/>
          <p:cNvSpPr>
            <a:spLocks noChangeShapeType="1"/>
          </p:cNvSpPr>
          <p:nvPr/>
        </p:nvSpPr>
        <p:spPr bwMode="auto">
          <a:xfrm flipV="1">
            <a:off x="5795963" y="4581525"/>
            <a:ext cx="792162" cy="431800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8448" name="Line 20"/>
          <p:cNvSpPr>
            <a:spLocks noChangeShapeType="1"/>
          </p:cNvSpPr>
          <p:nvPr/>
        </p:nvSpPr>
        <p:spPr bwMode="auto">
          <a:xfrm rot="3551417">
            <a:off x="7430294" y="4814094"/>
            <a:ext cx="682625" cy="249237"/>
          </a:xfrm>
          <a:prstGeom prst="line">
            <a:avLst/>
          </a:prstGeom>
          <a:noFill/>
          <a:ln w="69850" cmpd="dbl">
            <a:solidFill>
              <a:srgbClr val="FF3300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5824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708688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DEGRADACION DEL HEMO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844675"/>
            <a:ext cx="8135938" cy="4392613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altLang="es-AR" sz="3200" dirty="0" smtClean="0">
                <a:solidFill>
                  <a:schemeClr val="accent2"/>
                </a:solidFill>
              </a:rPr>
              <a:t>ETAPA DEL SRE</a:t>
            </a:r>
            <a:r>
              <a:rPr lang="es-ES" altLang="es-AR" sz="3200" dirty="0" smtClean="0"/>
              <a:t>: </a:t>
            </a:r>
            <a:r>
              <a:rPr lang="es-ES" altLang="es-AR" sz="3200" dirty="0" err="1" smtClean="0"/>
              <a:t>Hb</a:t>
            </a:r>
            <a:r>
              <a:rPr lang="es-ES" altLang="es-AR" sz="3200" dirty="0" smtClean="0"/>
              <a:t>     	      Bilirrubina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3200" dirty="0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3200" dirty="0" smtClean="0">
                <a:solidFill>
                  <a:schemeClr val="accent2"/>
                </a:solidFill>
              </a:rPr>
              <a:t>ETAPA HEPATICA</a:t>
            </a:r>
            <a:r>
              <a:rPr lang="es-ES" altLang="es-AR" sz="3200" dirty="0" smtClean="0"/>
              <a:t>:  Conjugación de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3200" dirty="0" smtClean="0"/>
              <a:t>                                      Bilirrubina</a:t>
            </a:r>
          </a:p>
          <a:p>
            <a:pPr eaLnBrk="1" hangingPunct="1">
              <a:lnSpc>
                <a:spcPct val="90000"/>
              </a:lnSpc>
            </a:pPr>
            <a:endParaRPr lang="es-ES" altLang="es-AR" sz="3200" dirty="0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3200" dirty="0" smtClean="0">
                <a:solidFill>
                  <a:schemeClr val="accent2"/>
                </a:solidFill>
              </a:rPr>
              <a:t>ETAPA INTESTINAL</a:t>
            </a:r>
            <a:r>
              <a:rPr lang="es-ES" altLang="es-AR" sz="3200" dirty="0" smtClean="0"/>
              <a:t>: Reducción de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3200" dirty="0" smtClean="0"/>
              <a:t>                                  bilirrubina y producción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altLang="es-AR" sz="3200" dirty="0" smtClean="0"/>
              <a:t>                                 de </a:t>
            </a:r>
            <a:r>
              <a:rPr lang="es-ES" altLang="es-AR" sz="3200" dirty="0" err="1" smtClean="0"/>
              <a:t>estercobilinógeno</a:t>
            </a:r>
            <a:endParaRPr lang="es-ES" altLang="es-AR" sz="3200" dirty="0" smtClean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787949" y="2133600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r>
              <a:rPr lang="es-AR" dirty="0" smtClean="0"/>
              <a:t>  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79748002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98513" y="260648"/>
            <a:ext cx="8229600" cy="57606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smtClean="0">
                <a:solidFill>
                  <a:schemeClr val="tx1"/>
                </a:solidFill>
              </a:rPr>
              <a:t>ETAPA EN EL  SRE</a:t>
            </a:r>
          </a:p>
        </p:txBody>
      </p:sp>
      <p:sp>
        <p:nvSpPr>
          <p:cNvPr id="20483" name="Text Box 16"/>
          <p:cNvSpPr txBox="1">
            <a:spLocks noChangeArrowheads="1"/>
          </p:cNvSpPr>
          <p:nvPr/>
        </p:nvSpPr>
        <p:spPr bwMode="auto">
          <a:xfrm>
            <a:off x="7272338" y="1730375"/>
            <a:ext cx="1150937" cy="366713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Globina</a:t>
            </a:r>
          </a:p>
        </p:txBody>
      </p:sp>
      <p:sp>
        <p:nvSpPr>
          <p:cNvPr id="20484" name="Text Box 17"/>
          <p:cNvSpPr txBox="1">
            <a:spLocks noChangeArrowheads="1"/>
          </p:cNvSpPr>
          <p:nvPr/>
        </p:nvSpPr>
        <p:spPr bwMode="auto">
          <a:xfrm>
            <a:off x="7145338" y="2547938"/>
            <a:ext cx="1657350" cy="889000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lnSpc>
                <a:spcPct val="14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Aminoácidos (reutilizados)</a:t>
            </a:r>
          </a:p>
        </p:txBody>
      </p:sp>
      <p:sp>
        <p:nvSpPr>
          <p:cNvPr id="20485" name="Text Box 18" descr="Tablero de damas pequeño"/>
          <p:cNvSpPr txBox="1">
            <a:spLocks noChangeArrowheads="1"/>
          </p:cNvSpPr>
          <p:nvPr/>
        </p:nvSpPr>
        <p:spPr bwMode="auto">
          <a:xfrm>
            <a:off x="4714875" y="1839913"/>
            <a:ext cx="2160588" cy="4603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Hemoglobina</a:t>
            </a:r>
          </a:p>
        </p:txBody>
      </p:sp>
      <p:sp>
        <p:nvSpPr>
          <p:cNvPr id="20486" name="Text Box 19"/>
          <p:cNvSpPr txBox="1">
            <a:spLocks noChangeArrowheads="1"/>
          </p:cNvSpPr>
          <p:nvPr/>
        </p:nvSpPr>
        <p:spPr bwMode="auto">
          <a:xfrm>
            <a:off x="4559300" y="2832100"/>
            <a:ext cx="1871663" cy="6413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Otras hemoproteínas</a:t>
            </a:r>
          </a:p>
        </p:txBody>
      </p:sp>
      <p:sp>
        <p:nvSpPr>
          <p:cNvPr id="20487" name="Line 21"/>
          <p:cNvSpPr>
            <a:spLocks noChangeShapeType="1"/>
          </p:cNvSpPr>
          <p:nvPr/>
        </p:nvSpPr>
        <p:spPr bwMode="auto">
          <a:xfrm>
            <a:off x="4356100" y="5300663"/>
            <a:ext cx="0" cy="6937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0488" name="Oval 23"/>
          <p:cNvSpPr>
            <a:spLocks noChangeArrowheads="1"/>
          </p:cNvSpPr>
          <p:nvPr/>
        </p:nvSpPr>
        <p:spPr bwMode="auto">
          <a:xfrm>
            <a:off x="5364163" y="5207000"/>
            <a:ext cx="1511300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1800" b="1">
                <a:solidFill>
                  <a:schemeClr val="tx1"/>
                </a:solidFill>
                <a:latin typeface="Arial" charset="0"/>
              </a:rPr>
              <a:t>NADPH + H</a:t>
            </a:r>
            <a:r>
              <a:rPr lang="es-ES_tradnl" altLang="es-AR" sz="1800" b="1" baseline="30000">
                <a:solidFill>
                  <a:schemeClr val="tx1"/>
                </a:solidFill>
                <a:latin typeface="Arial" charset="0"/>
              </a:rPr>
              <a:t>+</a:t>
            </a:r>
            <a:endParaRPr lang="es-ES" altLang="es-AR" sz="1800" b="1" baseline="30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9" name="Oval 24"/>
          <p:cNvSpPr>
            <a:spLocks noChangeArrowheads="1"/>
          </p:cNvSpPr>
          <p:nvPr/>
        </p:nvSpPr>
        <p:spPr bwMode="auto">
          <a:xfrm>
            <a:off x="5651500" y="5822950"/>
            <a:ext cx="936625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1800" b="1">
                <a:solidFill>
                  <a:schemeClr val="tx1"/>
                </a:solidFill>
                <a:latin typeface="Arial" charset="0"/>
              </a:rPr>
              <a:t>NADP</a:t>
            </a:r>
            <a:r>
              <a:rPr lang="es-ES_tradnl" altLang="es-AR" sz="1800" b="1" baseline="30000">
                <a:solidFill>
                  <a:schemeClr val="tx1"/>
                </a:solidFill>
                <a:latin typeface="Arial" charset="0"/>
              </a:rPr>
              <a:t>+</a:t>
            </a:r>
            <a:endParaRPr lang="es-ES" altLang="es-AR" sz="1800" b="1" baseline="30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90" name="AutoShape 25"/>
          <p:cNvSpPr>
            <a:spLocks noChangeArrowheads="1"/>
          </p:cNvSpPr>
          <p:nvPr/>
        </p:nvSpPr>
        <p:spPr bwMode="auto">
          <a:xfrm rot="15220940" flipH="1">
            <a:off x="4729162" y="5486401"/>
            <a:ext cx="652463" cy="754062"/>
          </a:xfrm>
          <a:prstGeom prst="curvedDownArrow">
            <a:avLst>
              <a:gd name="adj1" fmla="val 35139"/>
              <a:gd name="adj2" fmla="val 70278"/>
              <a:gd name="adj3" fmla="val 33371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049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09663"/>
            <a:ext cx="2693987" cy="567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2" name="Text Box 9"/>
          <p:cNvSpPr txBox="1">
            <a:spLocks noChangeArrowheads="1"/>
          </p:cNvSpPr>
          <p:nvPr/>
        </p:nvSpPr>
        <p:spPr bwMode="auto">
          <a:xfrm>
            <a:off x="-36513" y="2636838"/>
            <a:ext cx="2016126" cy="33813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600" b="1">
                <a:solidFill>
                  <a:schemeClr val="tx1"/>
                </a:solidFill>
                <a:latin typeface="Arial" charset="0"/>
              </a:rPr>
              <a:t>Hemooxigenasa</a:t>
            </a:r>
          </a:p>
        </p:txBody>
      </p:sp>
      <p:sp>
        <p:nvSpPr>
          <p:cNvPr id="20493" name="Text Box 15" descr="Tablero de damas pequeño"/>
          <p:cNvSpPr txBox="1">
            <a:spLocks noChangeArrowheads="1"/>
          </p:cNvSpPr>
          <p:nvPr/>
        </p:nvSpPr>
        <p:spPr bwMode="auto">
          <a:xfrm>
            <a:off x="2987675" y="1916113"/>
            <a:ext cx="935038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Hemo</a:t>
            </a:r>
          </a:p>
        </p:txBody>
      </p:sp>
      <p:sp>
        <p:nvSpPr>
          <p:cNvPr id="3" name="2 Flecha derecha"/>
          <p:cNvSpPr/>
          <p:nvPr/>
        </p:nvSpPr>
        <p:spPr>
          <a:xfrm>
            <a:off x="6877050" y="1912938"/>
            <a:ext cx="395288" cy="238125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4" name="3 Flecha abajo"/>
          <p:cNvSpPr/>
          <p:nvPr/>
        </p:nvSpPr>
        <p:spPr>
          <a:xfrm>
            <a:off x="7847013" y="2151063"/>
            <a:ext cx="185737" cy="39687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5" name="4 Flecha izquierda"/>
          <p:cNvSpPr/>
          <p:nvPr/>
        </p:nvSpPr>
        <p:spPr>
          <a:xfrm>
            <a:off x="4067175" y="2070100"/>
            <a:ext cx="647700" cy="279400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7" name="6 Flecha curvada hacia arriba"/>
          <p:cNvSpPr/>
          <p:nvPr/>
        </p:nvSpPr>
        <p:spPr>
          <a:xfrm rot="2496594" flipH="1">
            <a:off x="3368675" y="2681288"/>
            <a:ext cx="1211263" cy="560387"/>
          </a:xfrm>
          <a:prstGeom prst="curvedUp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0498" name="Text Box 9"/>
          <p:cNvSpPr txBox="1">
            <a:spLocks noChangeArrowheads="1"/>
          </p:cNvSpPr>
          <p:nvPr/>
        </p:nvSpPr>
        <p:spPr bwMode="auto">
          <a:xfrm>
            <a:off x="-11113" y="4365625"/>
            <a:ext cx="1990726" cy="33813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600" b="1">
                <a:solidFill>
                  <a:schemeClr val="tx1"/>
                </a:solidFill>
                <a:latin typeface="Arial" charset="0"/>
              </a:rPr>
              <a:t>Hemooxigenasa</a:t>
            </a:r>
          </a:p>
        </p:txBody>
      </p:sp>
      <p:sp>
        <p:nvSpPr>
          <p:cNvPr id="20499" name="Text Box 10" descr="Tablero de damas pequeño"/>
          <p:cNvSpPr txBox="1">
            <a:spLocks noChangeArrowheads="1"/>
          </p:cNvSpPr>
          <p:nvPr/>
        </p:nvSpPr>
        <p:spPr bwMode="auto">
          <a:xfrm>
            <a:off x="3421063" y="4797425"/>
            <a:ext cx="1511300" cy="396875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Biliverdina</a:t>
            </a:r>
          </a:p>
        </p:txBody>
      </p:sp>
      <p:sp>
        <p:nvSpPr>
          <p:cNvPr id="20500" name="Text Box 22" descr="Tablero de damas pequeño"/>
          <p:cNvSpPr txBox="1">
            <a:spLocks noChangeArrowheads="1"/>
          </p:cNvSpPr>
          <p:nvPr/>
        </p:nvSpPr>
        <p:spPr bwMode="auto">
          <a:xfrm>
            <a:off x="3419475" y="6272213"/>
            <a:ext cx="1871663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8" name="7 Elipse"/>
          <p:cNvSpPr/>
          <p:nvPr/>
        </p:nvSpPr>
        <p:spPr>
          <a:xfrm>
            <a:off x="1619250" y="2276475"/>
            <a:ext cx="288925" cy="4730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6" name="25 Elipse"/>
          <p:cNvSpPr/>
          <p:nvPr/>
        </p:nvSpPr>
        <p:spPr>
          <a:xfrm>
            <a:off x="1700213" y="4076700"/>
            <a:ext cx="287337" cy="4730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7" name="26 Elipse"/>
          <p:cNvSpPr/>
          <p:nvPr/>
        </p:nvSpPr>
        <p:spPr>
          <a:xfrm>
            <a:off x="2555875" y="2852738"/>
            <a:ext cx="287338" cy="471487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146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0668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ETAPA HEPATICA</a:t>
            </a:r>
            <a:br>
              <a:rPr lang="es-ES" sz="3200" b="1" dirty="0" smtClean="0">
                <a:solidFill>
                  <a:schemeClr val="tx1"/>
                </a:solidFill>
              </a:rPr>
            </a:br>
            <a:r>
              <a:rPr lang="es-ES" sz="3200" b="1" dirty="0" smtClean="0">
                <a:solidFill>
                  <a:schemeClr val="tx1"/>
                </a:solidFill>
              </a:rPr>
              <a:t>Reacción de Conjugación de Bilirrubina</a:t>
            </a:r>
          </a:p>
        </p:txBody>
      </p:sp>
      <p:pic>
        <p:nvPicPr>
          <p:cNvPr id="97283" name="Picture 3" descr="DEGRADACION DEL HE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72" b="4146"/>
          <a:stretch>
            <a:fillRect/>
          </a:stretch>
        </p:blipFill>
        <p:spPr>
          <a:xfrm>
            <a:off x="900113" y="2986088"/>
            <a:ext cx="6696075" cy="3322637"/>
          </a:xfrm>
          <a:noFill/>
        </p:spPr>
      </p:pic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4211638" y="2420938"/>
            <a:ext cx="3384550" cy="3698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 i="1">
                <a:solidFill>
                  <a:schemeClr val="tx1"/>
                </a:solidFill>
                <a:latin typeface="Arial" charset="0"/>
              </a:rPr>
              <a:t>UDP-Glucuronil transferasa</a:t>
            </a: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2916238" y="1628775"/>
            <a:ext cx="2376487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97286" name="Text Box 6" descr="25%"/>
          <p:cNvSpPr txBox="1">
            <a:spLocks noChangeArrowheads="1"/>
          </p:cNvSpPr>
          <p:nvPr/>
        </p:nvSpPr>
        <p:spPr bwMode="auto">
          <a:xfrm>
            <a:off x="971550" y="2060575"/>
            <a:ext cx="1655763" cy="65087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>
                <a:solidFill>
                  <a:schemeClr val="tx1"/>
                </a:solidFill>
                <a:latin typeface="Arial" charset="0"/>
              </a:rPr>
              <a:t>2 UDP-Glucurónico</a:t>
            </a:r>
          </a:p>
        </p:txBody>
      </p:sp>
      <p:pic>
        <p:nvPicPr>
          <p:cNvPr id="97287" name="Picture 7" descr="AD0018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335599">
            <a:off x="3635375" y="2205038"/>
            <a:ext cx="7048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8" name="Picture 8" descr="ARROW_4"/>
          <p:cNvPicPr>
            <a:picLocks noChangeAspect="1" noChangeArrowheads="1"/>
          </p:cNvPicPr>
          <p:nvPr/>
        </p:nvPicPr>
        <p:blipFill>
          <a:blip r:embed="rId4" cstate="print">
            <a:lum brigh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694155">
            <a:off x="2649538" y="2382838"/>
            <a:ext cx="122396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9" name="Text Box 9" descr="Onda"/>
          <p:cNvSpPr txBox="1">
            <a:spLocks noChangeArrowheads="1"/>
          </p:cNvSpPr>
          <p:nvPr/>
        </p:nvSpPr>
        <p:spPr bwMode="auto">
          <a:xfrm>
            <a:off x="971550" y="6308725"/>
            <a:ext cx="6624638" cy="466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DIGLUCURONIDO DE BILIRRUBINA</a:t>
            </a:r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3419475" y="4437063"/>
            <a:ext cx="1223963" cy="1079500"/>
          </a:xfrm>
          <a:prstGeom prst="rect">
            <a:avLst/>
          </a:prstGeom>
          <a:solidFill>
            <a:schemeClr val="bg1">
              <a:alpha val="27058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9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284" grpId="0" animBg="1"/>
      <p:bldP spid="97285" grpId="0" animBg="1"/>
      <p:bldP spid="97286" grpId="0" animBg="1"/>
      <p:bldP spid="97289" grpId="0" animBg="1"/>
      <p:bldP spid="9729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smtClean="0">
                <a:solidFill>
                  <a:schemeClr val="tx1"/>
                </a:solidFill>
              </a:rPr>
              <a:t>ETAPA INTESTINAL</a:t>
            </a:r>
          </a:p>
        </p:txBody>
      </p:sp>
      <p:pic>
        <p:nvPicPr>
          <p:cNvPr id="51218" name="Picture 18" descr="AR10003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6275" y="2679700"/>
            <a:ext cx="3822700" cy="3446463"/>
          </a:xfrm>
          <a:prstGeom prst="rect">
            <a:avLst/>
          </a:prstGeom>
          <a:noFill/>
        </p:spPr>
      </p:pic>
      <p:pic>
        <p:nvPicPr>
          <p:cNvPr id="51222" name="Picture 22" descr="AR10003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4797425"/>
            <a:ext cx="1223963" cy="576263"/>
          </a:xfrm>
          <a:prstGeom prst="rect">
            <a:avLst/>
          </a:prstGeom>
          <a:noFill/>
        </p:spPr>
      </p:pic>
      <p:sp>
        <p:nvSpPr>
          <p:cNvPr id="51208" name="Text Box 8" descr="25%"/>
          <p:cNvSpPr txBox="1">
            <a:spLocks noChangeArrowheads="1"/>
          </p:cNvSpPr>
          <p:nvPr/>
        </p:nvSpPr>
        <p:spPr bwMode="auto">
          <a:xfrm>
            <a:off x="900113" y="2349500"/>
            <a:ext cx="2735262" cy="83185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accent2"/>
                </a:solidFill>
                <a:latin typeface="Arial" charset="0"/>
              </a:rPr>
              <a:t>Diglucurónido de Bilirrubina</a:t>
            </a:r>
          </a:p>
        </p:txBody>
      </p:sp>
      <p:sp>
        <p:nvSpPr>
          <p:cNvPr id="51209" name="Text Box 9" descr="25%"/>
          <p:cNvSpPr txBox="1">
            <a:spLocks noChangeArrowheads="1"/>
          </p:cNvSpPr>
          <p:nvPr/>
        </p:nvSpPr>
        <p:spPr bwMode="auto">
          <a:xfrm>
            <a:off x="6516688" y="2492375"/>
            <a:ext cx="1800225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4211638" y="2852738"/>
            <a:ext cx="1873250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4140200" y="2133600"/>
            <a:ext cx="2016125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 i="1">
                <a:solidFill>
                  <a:schemeClr val="tx1"/>
                </a:solidFill>
                <a:latin typeface="Arial" charset="0"/>
              </a:rPr>
              <a:t>Glucuronidasa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5651500" y="3141663"/>
            <a:ext cx="23050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>
                <a:solidFill>
                  <a:schemeClr val="tx1"/>
                </a:solidFill>
                <a:latin typeface="Arial" charset="0"/>
              </a:rPr>
              <a:t>Acido Glucurónico</a:t>
            </a:r>
          </a:p>
        </p:txBody>
      </p:sp>
      <p:sp>
        <p:nvSpPr>
          <p:cNvPr id="51213" name="AutoShape 13"/>
          <p:cNvSpPr>
            <a:spLocks noChangeArrowheads="1"/>
          </p:cNvSpPr>
          <p:nvPr/>
        </p:nvSpPr>
        <p:spPr bwMode="auto">
          <a:xfrm>
            <a:off x="5076825" y="2924175"/>
            <a:ext cx="358775" cy="504825"/>
          </a:xfrm>
          <a:prstGeom prst="curvedRightArrow">
            <a:avLst>
              <a:gd name="adj1" fmla="val 28142"/>
              <a:gd name="adj2" fmla="val 5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14" name="Text Box 14" descr="25%"/>
          <p:cNvSpPr txBox="1">
            <a:spLocks noChangeArrowheads="1"/>
          </p:cNvSpPr>
          <p:nvPr/>
        </p:nvSpPr>
        <p:spPr bwMode="auto">
          <a:xfrm>
            <a:off x="539750" y="4724400"/>
            <a:ext cx="1800225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Bilirrubina</a:t>
            </a:r>
          </a:p>
        </p:txBody>
      </p:sp>
      <p:sp>
        <p:nvSpPr>
          <p:cNvPr id="51215" name="Text Box 15" descr="25%"/>
          <p:cNvSpPr txBox="1">
            <a:spLocks noChangeArrowheads="1"/>
          </p:cNvSpPr>
          <p:nvPr/>
        </p:nvSpPr>
        <p:spPr bwMode="auto">
          <a:xfrm>
            <a:off x="2987675" y="4787900"/>
            <a:ext cx="2519363" cy="369888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1800" b="1">
                <a:solidFill>
                  <a:schemeClr val="tx1"/>
                </a:solidFill>
                <a:latin typeface="Arial" charset="0"/>
              </a:rPr>
              <a:t>Mesobilirrubinógeno</a:t>
            </a:r>
          </a:p>
        </p:txBody>
      </p:sp>
      <p:sp>
        <p:nvSpPr>
          <p:cNvPr id="51216" name="Text Box 16" descr="25%"/>
          <p:cNvSpPr txBox="1">
            <a:spLocks noChangeArrowheads="1"/>
          </p:cNvSpPr>
          <p:nvPr/>
        </p:nvSpPr>
        <p:spPr bwMode="auto">
          <a:xfrm>
            <a:off x="6516688" y="4829175"/>
            <a:ext cx="2376487" cy="40005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estercobilinógeno</a:t>
            </a:r>
          </a:p>
        </p:txBody>
      </p:sp>
      <p:sp>
        <p:nvSpPr>
          <p:cNvPr id="51217" name="AutoShape 17"/>
          <p:cNvSpPr>
            <a:spLocks noChangeArrowheads="1"/>
          </p:cNvSpPr>
          <p:nvPr/>
        </p:nvSpPr>
        <p:spPr bwMode="auto">
          <a:xfrm>
            <a:off x="3132138" y="5589588"/>
            <a:ext cx="3743325" cy="936625"/>
          </a:xfrm>
          <a:prstGeom prst="irregularSeal1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Bacterias intestinales</a:t>
            </a:r>
          </a:p>
        </p:txBody>
      </p:sp>
    </p:spTree>
    <p:extLst>
      <p:ext uri="{BB962C8B-B14F-4D97-AF65-F5344CB8AC3E}">
        <p14:creationId xmlns:p14="http://schemas.microsoft.com/office/powerpoint/2010/main" val="6973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smtClean="0">
                <a:solidFill>
                  <a:schemeClr val="tx1"/>
                </a:solidFill>
              </a:rPr>
              <a:t>Esquema de Degradación del HEMO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57350" name="Freeform 6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692275" y="3357563"/>
            <a:ext cx="1511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CC6600"/>
                </a:solidFill>
                <a:latin typeface="Arial" charset="0"/>
              </a:rPr>
              <a:t>HIGADO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6732588" y="1773238"/>
            <a:ext cx="1755775" cy="2268537"/>
            <a:chOff x="4223" y="1109"/>
            <a:chExt cx="1106" cy="1429"/>
          </a:xfrm>
        </p:grpSpPr>
        <p:sp>
          <p:nvSpPr>
            <p:cNvPr id="23585" name="Freeform 13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86" name="Freeform 14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3587" name="Freeform 15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23583" name="Freeform 16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3584" name="Freeform 19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5148263" y="5048250"/>
            <a:ext cx="1798637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INTESTINO</a:t>
            </a: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57369" name="Text Box 25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57371" name="Text Box 27"/>
          <p:cNvSpPr txBox="1">
            <a:spLocks noChangeArrowheads="1"/>
          </p:cNvSpPr>
          <p:nvPr/>
        </p:nvSpPr>
        <p:spPr bwMode="auto">
          <a:xfrm>
            <a:off x="0" y="6381750"/>
            <a:ext cx="2446338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57372" name="Text Box 28"/>
          <p:cNvSpPr txBox="1">
            <a:spLocks noChangeArrowheads="1"/>
          </p:cNvSpPr>
          <p:nvPr/>
        </p:nvSpPr>
        <p:spPr bwMode="auto">
          <a:xfrm>
            <a:off x="4600575" y="2492375"/>
            <a:ext cx="1943100" cy="406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57376" name="Line 32"/>
          <p:cNvSpPr>
            <a:spLocks noChangeShapeType="1"/>
          </p:cNvSpPr>
          <p:nvPr/>
        </p:nvSpPr>
        <p:spPr bwMode="auto">
          <a:xfrm>
            <a:off x="3419475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78" name="Line 34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85" name="AutoShape 41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57386" name="AutoShape 42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7388" name="Line 44"/>
          <p:cNvSpPr>
            <a:spLocks noChangeShapeType="1"/>
          </p:cNvSpPr>
          <p:nvPr/>
        </p:nvSpPr>
        <p:spPr bwMode="auto">
          <a:xfrm flipH="1">
            <a:off x="2447925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89" name="Line 45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90" name="Line 46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57391" name="AutoShape 47"/>
          <p:cNvSpPr>
            <a:spLocks noChangeArrowheads="1"/>
          </p:cNvSpPr>
          <p:nvPr/>
        </p:nvSpPr>
        <p:spPr bwMode="auto">
          <a:xfrm>
            <a:off x="5105400" y="2852738"/>
            <a:ext cx="1655763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57392" name="Oval 48"/>
          <p:cNvSpPr>
            <a:spLocks noChangeArrowheads="1"/>
          </p:cNvSpPr>
          <p:nvPr/>
        </p:nvSpPr>
        <p:spPr bwMode="auto">
          <a:xfrm>
            <a:off x="7956550" y="6021388"/>
            <a:ext cx="863600" cy="503237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Orina</a:t>
            </a:r>
          </a:p>
        </p:txBody>
      </p:sp>
      <p:sp>
        <p:nvSpPr>
          <p:cNvPr id="57393" name="Oval 49"/>
          <p:cNvSpPr>
            <a:spLocks noChangeArrowheads="1"/>
          </p:cNvSpPr>
          <p:nvPr/>
        </p:nvSpPr>
        <p:spPr bwMode="auto">
          <a:xfrm>
            <a:off x="323850" y="5734050"/>
            <a:ext cx="863600" cy="503238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Heces</a:t>
            </a:r>
          </a:p>
        </p:txBody>
      </p:sp>
      <p:sp>
        <p:nvSpPr>
          <p:cNvPr id="57394" name="Oval 50"/>
          <p:cNvSpPr>
            <a:spLocks noChangeArrowheads="1"/>
          </p:cNvSpPr>
          <p:nvPr/>
        </p:nvSpPr>
        <p:spPr bwMode="auto">
          <a:xfrm>
            <a:off x="0" y="2420938"/>
            <a:ext cx="1979613" cy="64770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Sangre circulante</a:t>
            </a:r>
          </a:p>
        </p:txBody>
      </p:sp>
    </p:spTree>
    <p:extLst>
      <p:ext uri="{BB962C8B-B14F-4D97-AF65-F5344CB8AC3E}">
        <p14:creationId xmlns:p14="http://schemas.microsoft.com/office/powerpoint/2010/main" val="345887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7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7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7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57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5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57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7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7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7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57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57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57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57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57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57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57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48" grpId="0" animBg="1"/>
      <p:bldP spid="57349" grpId="0" animBg="1"/>
      <p:bldP spid="57350" grpId="0" animBg="1"/>
      <p:bldP spid="57352" grpId="0"/>
      <p:bldP spid="57353" grpId="0"/>
      <p:bldP spid="57364" grpId="0" animBg="1"/>
      <p:bldP spid="57365" grpId="0"/>
      <p:bldP spid="57366" grpId="0"/>
      <p:bldP spid="57368" grpId="0" animBg="1"/>
      <p:bldP spid="57368" grpId="1" animBg="1"/>
      <p:bldP spid="57369" grpId="0" animBg="1"/>
      <p:bldP spid="57369" grpId="1" animBg="1"/>
      <p:bldP spid="57370" grpId="0" animBg="1"/>
      <p:bldP spid="57371" grpId="0" animBg="1"/>
      <p:bldP spid="57372" grpId="0" animBg="1"/>
      <p:bldP spid="57376" grpId="0" animBg="1"/>
      <p:bldP spid="57377" grpId="0" animBg="1"/>
      <p:bldP spid="57378" grpId="0" animBg="1"/>
      <p:bldP spid="57385" grpId="0" animBg="1"/>
      <p:bldP spid="57386" grpId="0" animBg="1"/>
      <p:bldP spid="57388" grpId="0" animBg="1"/>
      <p:bldP spid="57389" grpId="0" animBg="1"/>
      <p:bldP spid="57389" grpId="1" animBg="1"/>
      <p:bldP spid="57390" grpId="0" animBg="1"/>
      <p:bldP spid="57390" grpId="1" animBg="1"/>
      <p:bldP spid="57367" grpId="0" animBg="1"/>
      <p:bldP spid="57391" grpId="0" animBg="1"/>
      <p:bldP spid="57392" grpId="0" animBg="1"/>
      <p:bldP spid="57392" grpId="1" animBg="1"/>
      <p:bldP spid="57393" grpId="0" animBg="1"/>
      <p:bldP spid="5739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073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DETERMINACION DE BILIRRUBINA CON FINES DIAGNOSTICOS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08920"/>
            <a:ext cx="8229600" cy="361568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2800" b="1" dirty="0" smtClean="0">
                <a:solidFill>
                  <a:schemeClr val="accent2"/>
                </a:solidFill>
              </a:rPr>
              <a:t>BILIRRUBINA DIRECTA</a:t>
            </a:r>
            <a:r>
              <a:rPr lang="es-ES" altLang="es-AR" sz="2800" dirty="0" smtClean="0"/>
              <a:t>: Mide niveles de bilirrubina conjugada</a:t>
            </a:r>
          </a:p>
          <a:p>
            <a:pPr eaLnBrk="1" hangingPunct="1">
              <a:buFontTx/>
              <a:buNone/>
            </a:pPr>
            <a:endParaRPr lang="es-ES" altLang="es-AR" sz="2800" dirty="0" smtClean="0"/>
          </a:p>
          <a:p>
            <a:pPr eaLnBrk="1" hangingPunct="1"/>
            <a:r>
              <a:rPr lang="es-ES" altLang="es-AR" sz="2800" b="1" dirty="0" smtClean="0">
                <a:solidFill>
                  <a:schemeClr val="accent2"/>
                </a:solidFill>
              </a:rPr>
              <a:t>BILIRRUBINA INDIRECTA</a:t>
            </a:r>
            <a:r>
              <a:rPr lang="es-ES" altLang="es-AR" sz="2800" dirty="0" smtClean="0"/>
              <a:t>: Mide niveles de Bilirrubina unida a albúmina</a:t>
            </a:r>
          </a:p>
        </p:txBody>
      </p:sp>
    </p:spTree>
    <p:extLst>
      <p:ext uri="{BB962C8B-B14F-4D97-AF65-F5344CB8AC3E}">
        <p14:creationId xmlns:p14="http://schemas.microsoft.com/office/powerpoint/2010/main" val="15965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  <p:bldP spid="491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45840"/>
            <a:ext cx="8229600" cy="1143000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s-ES" altLang="es-AR" dirty="0" smtClean="0">
                <a:solidFill>
                  <a:schemeClr val="tx1"/>
                </a:solidFill>
              </a:rPr>
              <a:t>Importancia del </a:t>
            </a:r>
            <a:r>
              <a:rPr lang="es-ES" altLang="es-AR" dirty="0" err="1" smtClean="0">
                <a:solidFill>
                  <a:schemeClr val="tx1"/>
                </a:solidFill>
              </a:rPr>
              <a:t>Hemo</a:t>
            </a:r>
            <a:endParaRPr lang="es-ES" altLang="es-AR" dirty="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2276475"/>
            <a:ext cx="7453312" cy="3849688"/>
          </a:xfrm>
        </p:spPr>
        <p:txBody>
          <a:bodyPr/>
          <a:lstStyle/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CITOCROMOS</a:t>
            </a:r>
            <a:r>
              <a:rPr lang="es-ES" altLang="es-AR" sz="2800" smtClean="0"/>
              <a:t>: Sistemas de transporte de electrones</a:t>
            </a:r>
          </a:p>
          <a:p>
            <a:pPr eaLnBrk="1" hangingPunct="1">
              <a:buFontTx/>
              <a:buNone/>
            </a:pPr>
            <a:endParaRPr lang="es-ES" altLang="es-AR" sz="2800" smtClean="0"/>
          </a:p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MIOGLOBINA</a:t>
            </a:r>
            <a:r>
              <a:rPr lang="es-ES" altLang="es-AR" sz="2800" smtClean="0"/>
              <a:t>: Reserva de oxígeno en músculo esquelético y cardíaco</a:t>
            </a:r>
          </a:p>
          <a:p>
            <a:pPr eaLnBrk="1" hangingPunct="1">
              <a:buFontTx/>
              <a:buNone/>
            </a:pPr>
            <a:endParaRPr lang="es-ES" altLang="es-AR" sz="2800" smtClean="0"/>
          </a:p>
          <a:p>
            <a:pPr eaLnBrk="1" hangingPunct="1"/>
            <a:r>
              <a:rPr lang="es-ES" altLang="es-AR" sz="2800" b="1" smtClean="0">
                <a:solidFill>
                  <a:schemeClr val="accent2"/>
                </a:solidFill>
              </a:rPr>
              <a:t>HEMOGLOBINA</a:t>
            </a:r>
            <a:r>
              <a:rPr lang="es-ES" altLang="es-AR" sz="2800" smtClean="0"/>
              <a:t>: Transporte de Oxígeno a los tejidos.</a:t>
            </a:r>
          </a:p>
        </p:txBody>
      </p:sp>
    </p:spTree>
    <p:extLst>
      <p:ext uri="{BB962C8B-B14F-4D97-AF65-F5344CB8AC3E}">
        <p14:creationId xmlns:p14="http://schemas.microsoft.com/office/powerpoint/2010/main" val="76706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57475"/>
            <a:ext cx="30194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357563"/>
            <a:ext cx="3097213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1 CuadroTexto"/>
          <p:cNvSpPr txBox="1">
            <a:spLocks noChangeArrowheads="1"/>
          </p:cNvSpPr>
          <p:nvPr/>
        </p:nvSpPr>
        <p:spPr bwMode="auto">
          <a:xfrm>
            <a:off x="1547813" y="1052513"/>
            <a:ext cx="43926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AR" altLang="es-AR" sz="2800" b="1">
                <a:solidFill>
                  <a:schemeClr val="tx1"/>
                </a:solidFill>
                <a:latin typeface="Arial" charset="0"/>
              </a:rPr>
              <a:t>HIPERBILIRRUBINEMIA</a:t>
            </a:r>
          </a:p>
        </p:txBody>
      </p:sp>
      <p:sp>
        <p:nvSpPr>
          <p:cNvPr id="3" name="2 Flecha curvada hacia abajo"/>
          <p:cNvSpPr/>
          <p:nvPr/>
        </p:nvSpPr>
        <p:spPr>
          <a:xfrm rot="2852885">
            <a:off x="5616576" y="1541462"/>
            <a:ext cx="1973262" cy="86836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457200" y="115888"/>
            <a:ext cx="8229600" cy="936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200" dirty="0"/>
              <a:t>Alteraciones de los pigmentos derivados de </a:t>
            </a:r>
            <a:r>
              <a:rPr lang="es-ES" sz="3200" dirty="0" err="1"/>
              <a:t>hemo</a:t>
            </a:r>
            <a:r>
              <a:rPr lang="es-ES" sz="3200" dirty="0"/>
              <a:t> en la </a:t>
            </a:r>
            <a:r>
              <a:rPr lang="es-ES" sz="3200" b="1" dirty="0"/>
              <a:t>Ictericia Hemolítica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67591" name="Freeform 7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732588" y="1773238"/>
            <a:ext cx="1755775" cy="2268537"/>
            <a:chOff x="4223" y="1109"/>
            <a:chExt cx="1106" cy="1429"/>
          </a:xfrm>
        </p:grpSpPr>
        <p:sp>
          <p:nvSpPr>
            <p:cNvPr id="26659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6660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6661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26657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6658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67602" name="Text Box 18"/>
          <p:cNvSpPr txBox="1">
            <a:spLocks noChangeArrowheads="1"/>
          </p:cNvSpPr>
          <p:nvPr/>
        </p:nvSpPr>
        <p:spPr bwMode="auto">
          <a:xfrm rot="3769134">
            <a:off x="6761163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67604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67605" name="Text Box 21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67606" name="Text Box 22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7607" name="Text Box 23"/>
          <p:cNvSpPr txBox="1">
            <a:spLocks noChangeArrowheads="1"/>
          </p:cNvSpPr>
          <p:nvPr/>
        </p:nvSpPr>
        <p:spPr bwMode="auto">
          <a:xfrm>
            <a:off x="323850" y="6308725"/>
            <a:ext cx="2446338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67608" name="Text Box 24"/>
          <p:cNvSpPr txBox="1">
            <a:spLocks noChangeArrowheads="1"/>
          </p:cNvSpPr>
          <p:nvPr/>
        </p:nvSpPr>
        <p:spPr bwMode="auto">
          <a:xfrm>
            <a:off x="4859338" y="2205038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7609" name="Line 25"/>
          <p:cNvSpPr>
            <a:spLocks noChangeShapeType="1"/>
          </p:cNvSpPr>
          <p:nvPr/>
        </p:nvSpPr>
        <p:spPr bwMode="auto">
          <a:xfrm>
            <a:off x="3448050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0" name="Line 26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1" name="Line 27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2" name="AutoShape 28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7613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7614" name="Line 30"/>
          <p:cNvSpPr>
            <a:spLocks noChangeShapeType="1"/>
          </p:cNvSpPr>
          <p:nvPr/>
        </p:nvSpPr>
        <p:spPr bwMode="auto">
          <a:xfrm flipH="1">
            <a:off x="2482850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5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6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7617" name="Text Box 33"/>
          <p:cNvSpPr txBox="1">
            <a:spLocks noChangeArrowheads="1"/>
          </p:cNvSpPr>
          <p:nvPr/>
        </p:nvSpPr>
        <p:spPr bwMode="auto">
          <a:xfrm>
            <a:off x="1475656" y="5300663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 dirty="0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7618" name="AutoShape 34"/>
          <p:cNvSpPr>
            <a:spLocks noChangeArrowheads="1"/>
          </p:cNvSpPr>
          <p:nvPr/>
        </p:nvSpPr>
        <p:spPr bwMode="auto">
          <a:xfrm>
            <a:off x="5076825" y="2852738"/>
            <a:ext cx="1655763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" name="5 Flecha arriba"/>
          <p:cNvSpPr/>
          <p:nvPr/>
        </p:nvSpPr>
        <p:spPr>
          <a:xfrm>
            <a:off x="1979712" y="2060575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1" name="40 Flecha arriba"/>
          <p:cNvSpPr/>
          <p:nvPr/>
        </p:nvSpPr>
        <p:spPr>
          <a:xfrm>
            <a:off x="4622144" y="2060574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2" name="41 Flecha arriba"/>
          <p:cNvSpPr/>
          <p:nvPr/>
        </p:nvSpPr>
        <p:spPr>
          <a:xfrm>
            <a:off x="7337425" y="4122629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3" name="42 Flecha arriba"/>
          <p:cNvSpPr/>
          <p:nvPr/>
        </p:nvSpPr>
        <p:spPr>
          <a:xfrm>
            <a:off x="7260455" y="5132387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4" name="43 Flecha arriba"/>
          <p:cNvSpPr/>
          <p:nvPr/>
        </p:nvSpPr>
        <p:spPr>
          <a:xfrm>
            <a:off x="1043608" y="5142706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5" name="44 Flecha arriba"/>
          <p:cNvSpPr/>
          <p:nvPr/>
        </p:nvSpPr>
        <p:spPr>
          <a:xfrm>
            <a:off x="74660" y="6046077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6" name="45 Flecha arriba"/>
          <p:cNvSpPr/>
          <p:nvPr/>
        </p:nvSpPr>
        <p:spPr>
          <a:xfrm>
            <a:off x="3059832" y="6030913"/>
            <a:ext cx="382540" cy="630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8116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7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7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7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7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89" grpId="0" animBg="1"/>
      <p:bldP spid="67590" grpId="0" animBg="1"/>
      <p:bldP spid="67591" grpId="0" animBg="1"/>
      <p:bldP spid="67593" grpId="0"/>
      <p:bldP spid="67602" grpId="0"/>
      <p:bldP spid="67603" grpId="0"/>
      <p:bldP spid="67604" grpId="0" animBg="1"/>
      <p:bldP spid="67605" grpId="0" animBg="1"/>
      <p:bldP spid="67606" grpId="0" animBg="1"/>
      <p:bldP spid="67607" grpId="0" animBg="1"/>
      <p:bldP spid="67608" grpId="0" animBg="1"/>
      <p:bldP spid="67609" grpId="0" animBg="1"/>
      <p:bldP spid="67609" grpId="1" animBg="1"/>
      <p:bldP spid="67610" grpId="0" animBg="1"/>
      <p:bldP spid="67611" grpId="0" animBg="1"/>
      <p:bldP spid="67612" grpId="0" animBg="1"/>
      <p:bldP spid="67613" grpId="0" animBg="1"/>
      <p:bldP spid="67614" grpId="0" animBg="1"/>
      <p:bldP spid="67615" grpId="0" animBg="1"/>
      <p:bldP spid="67616" grpId="0" animBg="1"/>
      <p:bldP spid="67617" grpId="0" animBg="1"/>
      <p:bldP spid="676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62" name="Line 30"/>
          <p:cNvSpPr>
            <a:spLocks noChangeShapeType="1"/>
          </p:cNvSpPr>
          <p:nvPr/>
        </p:nvSpPr>
        <p:spPr bwMode="auto">
          <a:xfrm flipH="1">
            <a:off x="2843213" y="6669088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2916238" y="112553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268538" y="2060575"/>
            <a:ext cx="2089150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FF3300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69639" name="Freeform 7" descr="50%"/>
          <p:cNvSpPr>
            <a:spLocks/>
          </p:cNvSpPr>
          <p:nvPr/>
        </p:nvSpPr>
        <p:spPr bwMode="auto">
          <a:xfrm>
            <a:off x="2051050" y="3141663"/>
            <a:ext cx="3732213" cy="1595437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pattFill prst="pct50">
            <a:fgClr>
              <a:srgbClr val="CC6600"/>
            </a:fgClr>
            <a:bgClr>
              <a:srgbClr val="FFFFFF"/>
            </a:bgClr>
          </a:patt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2987675" y="357346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704013" y="1760538"/>
            <a:ext cx="1755775" cy="2268537"/>
            <a:chOff x="4223" y="1109"/>
            <a:chExt cx="1106" cy="1429"/>
          </a:xfrm>
        </p:grpSpPr>
        <p:sp>
          <p:nvSpPr>
            <p:cNvPr id="27688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7689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7690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524375" y="4789488"/>
            <a:ext cx="1344613" cy="1871662"/>
            <a:chOff x="2850" y="3017"/>
            <a:chExt cx="847" cy="1179"/>
          </a:xfrm>
        </p:grpSpPr>
        <p:sp>
          <p:nvSpPr>
            <p:cNvPr id="27686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7687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69650" name="Text Box 18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/>
        </p:nvSpPr>
        <p:spPr bwMode="auto">
          <a:xfrm>
            <a:off x="7488238" y="5734050"/>
            <a:ext cx="1655762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69655" name="Text Box 23"/>
          <p:cNvSpPr txBox="1">
            <a:spLocks noChangeArrowheads="1"/>
          </p:cNvSpPr>
          <p:nvPr/>
        </p:nvSpPr>
        <p:spPr bwMode="auto">
          <a:xfrm>
            <a:off x="612775" y="6451600"/>
            <a:ext cx="2446338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69657" name="Line 25"/>
          <p:cNvSpPr>
            <a:spLocks noChangeShapeType="1"/>
          </p:cNvSpPr>
          <p:nvPr/>
        </p:nvSpPr>
        <p:spPr bwMode="auto">
          <a:xfrm>
            <a:off x="3419475" y="17732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58" name="Line 26"/>
          <p:cNvSpPr>
            <a:spLocks noChangeShapeType="1"/>
          </p:cNvSpPr>
          <p:nvPr/>
        </p:nvSpPr>
        <p:spPr bwMode="auto">
          <a:xfrm>
            <a:off x="3419475" y="2781300"/>
            <a:ext cx="0" cy="360363"/>
          </a:xfrm>
          <a:prstGeom prst="line">
            <a:avLst/>
          </a:prstGeom>
          <a:noFill/>
          <a:ln w="50800">
            <a:solidFill>
              <a:srgbClr val="333399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59" name="Line 27"/>
          <p:cNvSpPr>
            <a:spLocks noChangeShapeType="1"/>
          </p:cNvSpPr>
          <p:nvPr/>
        </p:nvSpPr>
        <p:spPr bwMode="auto">
          <a:xfrm>
            <a:off x="4932363" y="422116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60" name="AutoShape 28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61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9663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64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9665" name="Text Box 33"/>
          <p:cNvSpPr txBox="1">
            <a:spLocks noChangeArrowheads="1"/>
          </p:cNvSpPr>
          <p:nvPr/>
        </p:nvSpPr>
        <p:spPr bwMode="auto">
          <a:xfrm>
            <a:off x="1403648" y="5300663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69666" name="AutoShape 34"/>
          <p:cNvSpPr>
            <a:spLocks noChangeArrowheads="1"/>
          </p:cNvSpPr>
          <p:nvPr/>
        </p:nvSpPr>
        <p:spPr bwMode="auto">
          <a:xfrm>
            <a:off x="5076825" y="2852738"/>
            <a:ext cx="1655763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71" name="Rectangle 39"/>
          <p:cNvSpPr>
            <a:spLocks noChangeArrowheads="1"/>
          </p:cNvSpPr>
          <p:nvPr/>
        </p:nvSpPr>
        <p:spPr bwMode="auto">
          <a:xfrm>
            <a:off x="612775" y="116632"/>
            <a:ext cx="8229600" cy="936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200" b="1" dirty="0"/>
              <a:t>Ictericia por Insuficiencia Hepática</a:t>
            </a:r>
          </a:p>
        </p:txBody>
      </p:sp>
      <p:sp>
        <p:nvSpPr>
          <p:cNvPr id="69673" name="AutoShape 41"/>
          <p:cNvSpPr>
            <a:spLocks noChangeArrowheads="1"/>
          </p:cNvSpPr>
          <p:nvPr/>
        </p:nvSpPr>
        <p:spPr bwMode="auto">
          <a:xfrm>
            <a:off x="3132138" y="3213100"/>
            <a:ext cx="1512887" cy="14398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66" y="17346"/>
                </a:moveTo>
                <a:cubicBezTo>
                  <a:pt x="19684" y="15549"/>
                  <a:pt x="20580" y="13217"/>
                  <a:pt x="20580" y="10800"/>
                </a:cubicBezTo>
                <a:cubicBezTo>
                  <a:pt x="20580" y="5398"/>
                  <a:pt x="16201" y="1020"/>
                  <a:pt x="10800" y="1020"/>
                </a:cubicBezTo>
                <a:cubicBezTo>
                  <a:pt x="8382" y="1019"/>
                  <a:pt x="6050" y="1915"/>
                  <a:pt x="4253" y="3533"/>
                </a:cubicBezTo>
                <a:lnTo>
                  <a:pt x="18066" y="17346"/>
                </a:lnTo>
                <a:close/>
                <a:moveTo>
                  <a:pt x="3533" y="4253"/>
                </a:moveTo>
                <a:cubicBezTo>
                  <a:pt x="1915" y="6050"/>
                  <a:pt x="1020" y="8382"/>
                  <a:pt x="1020" y="10799"/>
                </a:cubicBezTo>
                <a:cubicBezTo>
                  <a:pt x="1020" y="16201"/>
                  <a:pt x="5398" y="20580"/>
                  <a:pt x="10800" y="20580"/>
                </a:cubicBezTo>
                <a:cubicBezTo>
                  <a:pt x="13217" y="20580"/>
                  <a:pt x="15549" y="19684"/>
                  <a:pt x="17346" y="18066"/>
                </a:cubicBezTo>
                <a:lnTo>
                  <a:pt x="3533" y="4253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74" name="AutoShape 42"/>
          <p:cNvSpPr>
            <a:spLocks noChangeArrowheads="1"/>
          </p:cNvSpPr>
          <p:nvPr/>
        </p:nvSpPr>
        <p:spPr bwMode="auto">
          <a:xfrm rot="-1585749">
            <a:off x="3708400" y="2636838"/>
            <a:ext cx="576263" cy="64928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8371 h 21600"/>
              <a:gd name="T20" fmla="*/ 18149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793" y="0"/>
                </a:moveTo>
                <a:lnTo>
                  <a:pt x="11985" y="7182"/>
                </a:lnTo>
                <a:lnTo>
                  <a:pt x="15436" y="7182"/>
                </a:lnTo>
                <a:lnTo>
                  <a:pt x="15436" y="18371"/>
                </a:lnTo>
                <a:lnTo>
                  <a:pt x="0" y="18371"/>
                </a:lnTo>
                <a:lnTo>
                  <a:pt x="0" y="21600"/>
                </a:lnTo>
                <a:lnTo>
                  <a:pt x="18149" y="21600"/>
                </a:lnTo>
                <a:lnTo>
                  <a:pt x="18149" y="7182"/>
                </a:lnTo>
                <a:lnTo>
                  <a:pt x="21600" y="7182"/>
                </a:lnTo>
                <a:lnTo>
                  <a:pt x="16793" y="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69675" name="Text Box 43"/>
          <p:cNvSpPr txBox="1">
            <a:spLocks noChangeArrowheads="1"/>
          </p:cNvSpPr>
          <p:nvPr/>
        </p:nvSpPr>
        <p:spPr bwMode="auto">
          <a:xfrm>
            <a:off x="4930775" y="1773238"/>
            <a:ext cx="2089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FF3300"/>
                </a:solidFill>
                <a:latin typeface="Arial" charset="0"/>
              </a:rPr>
              <a:t>BILIRRUBINA Directa</a:t>
            </a:r>
          </a:p>
        </p:txBody>
      </p:sp>
      <p:pic>
        <p:nvPicPr>
          <p:cNvPr id="69682" name="Picture 50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44675"/>
            <a:ext cx="655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3" name="Picture 51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628775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4" name="Picture 52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6877050" y="4149725"/>
            <a:ext cx="655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5" name="Picture 53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6732588" y="5445125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7" name="Picture 55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0" y="5994400"/>
            <a:ext cx="655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54" name="Text Box 22"/>
          <p:cNvSpPr txBox="1">
            <a:spLocks noChangeArrowheads="1"/>
          </p:cNvSpPr>
          <p:nvPr/>
        </p:nvSpPr>
        <p:spPr bwMode="auto">
          <a:xfrm>
            <a:off x="3563938" y="6451600"/>
            <a:ext cx="194310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pic>
        <p:nvPicPr>
          <p:cNvPr id="69686" name="Picture 54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3052763" y="5994400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88" name="Picture 56" descr="ARRWC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73176">
            <a:off x="843288" y="4724400"/>
            <a:ext cx="655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89" name="Oval 57"/>
          <p:cNvSpPr>
            <a:spLocks noChangeArrowheads="1"/>
          </p:cNvSpPr>
          <p:nvPr/>
        </p:nvSpPr>
        <p:spPr bwMode="auto">
          <a:xfrm>
            <a:off x="6443663" y="1125538"/>
            <a:ext cx="2305050" cy="358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Orina Color oscuro</a:t>
            </a:r>
          </a:p>
        </p:txBody>
      </p:sp>
      <p:sp>
        <p:nvSpPr>
          <p:cNvPr id="69690" name="Line 58"/>
          <p:cNvSpPr>
            <a:spLocks noChangeShapeType="1"/>
          </p:cNvSpPr>
          <p:nvPr/>
        </p:nvSpPr>
        <p:spPr bwMode="auto">
          <a:xfrm flipV="1">
            <a:off x="6300788" y="1484313"/>
            <a:ext cx="431800" cy="144462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pic>
        <p:nvPicPr>
          <p:cNvPr id="69691" name="Picture 59" descr="ARRWC008"/>
          <p:cNvPicPr>
            <a:picLocks noChangeAspect="1" noChangeArrowheads="1"/>
          </p:cNvPicPr>
          <p:nvPr/>
        </p:nvPicPr>
        <p:blipFill>
          <a:blip r:embed="rId3">
            <a:lum bright="-24000" contrast="-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05959">
            <a:off x="4716463" y="1916113"/>
            <a:ext cx="304800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20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9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6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69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6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6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69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6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6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9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9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9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9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9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9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9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9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9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62" grpId="0" animBg="1"/>
      <p:bldP spid="69637" grpId="0" animBg="1"/>
      <p:bldP spid="69638" grpId="0" animBg="1"/>
      <p:bldP spid="69638" grpId="1" animBg="1"/>
      <p:bldP spid="69639" grpId="0" animBg="1"/>
      <p:bldP spid="69641" grpId="0"/>
      <p:bldP spid="69650" grpId="0"/>
      <p:bldP spid="69651" grpId="0"/>
      <p:bldP spid="69652" grpId="0" animBg="1"/>
      <p:bldP spid="69653" grpId="0" animBg="1"/>
      <p:bldP spid="69655" grpId="0" animBg="1"/>
      <p:bldP spid="69657" grpId="0" animBg="1"/>
      <p:bldP spid="69658" grpId="0" animBg="1"/>
      <p:bldP spid="69659" grpId="0" animBg="1"/>
      <p:bldP spid="69660" grpId="0" animBg="1"/>
      <p:bldP spid="69661" grpId="0" animBg="1"/>
      <p:bldP spid="69663" grpId="0" animBg="1"/>
      <p:bldP spid="69664" grpId="0" animBg="1"/>
      <p:bldP spid="69665" grpId="0" animBg="1"/>
      <p:bldP spid="69666" grpId="0" animBg="1"/>
      <p:bldP spid="69671" grpId="0" animBg="1"/>
      <p:bldP spid="69673" grpId="0" animBg="1"/>
      <p:bldP spid="69674" grpId="0" animBg="1"/>
      <p:bldP spid="69675" grpId="0"/>
      <p:bldP spid="69654" grpId="0" animBg="1"/>
      <p:bldP spid="69689" grpId="0" animBg="1"/>
      <p:bldP spid="6969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2916238" y="1322388"/>
            <a:ext cx="10810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b="1">
                <a:solidFill>
                  <a:schemeClr val="tx1"/>
                </a:solidFill>
                <a:latin typeface="Arial" charset="0"/>
              </a:rPr>
              <a:t>SRE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268538" y="2257425"/>
            <a:ext cx="2089150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BILIRRUBINA (Indirecta)</a:t>
            </a:r>
          </a:p>
        </p:txBody>
      </p:sp>
      <p:sp>
        <p:nvSpPr>
          <p:cNvPr id="71687" name="Freeform 7"/>
          <p:cNvSpPr>
            <a:spLocks/>
          </p:cNvSpPr>
          <p:nvPr/>
        </p:nvSpPr>
        <p:spPr bwMode="auto">
          <a:xfrm>
            <a:off x="2195513" y="3213100"/>
            <a:ext cx="3732212" cy="1595438"/>
          </a:xfrm>
          <a:custGeom>
            <a:avLst/>
            <a:gdLst>
              <a:gd name="T0" fmla="*/ 2147483647 w 2351"/>
              <a:gd name="T1" fmla="*/ 2147483647 h 1005"/>
              <a:gd name="T2" fmla="*/ 2147483647 w 2351"/>
              <a:gd name="T3" fmla="*/ 2147483647 h 1005"/>
              <a:gd name="T4" fmla="*/ 2147483647 w 2351"/>
              <a:gd name="T5" fmla="*/ 2147483647 h 1005"/>
              <a:gd name="T6" fmla="*/ 2147483647 w 2351"/>
              <a:gd name="T7" fmla="*/ 2147483647 h 1005"/>
              <a:gd name="T8" fmla="*/ 2147483647 w 2351"/>
              <a:gd name="T9" fmla="*/ 2147483647 h 1005"/>
              <a:gd name="T10" fmla="*/ 2147483647 w 2351"/>
              <a:gd name="T11" fmla="*/ 2147483647 h 1005"/>
              <a:gd name="T12" fmla="*/ 2147483647 w 2351"/>
              <a:gd name="T13" fmla="*/ 2147483647 h 1005"/>
              <a:gd name="T14" fmla="*/ 2147483647 w 2351"/>
              <a:gd name="T15" fmla="*/ 2147483647 h 1005"/>
              <a:gd name="T16" fmla="*/ 2147483647 w 2351"/>
              <a:gd name="T17" fmla="*/ 2147483647 h 1005"/>
              <a:gd name="T18" fmla="*/ 2147483647 w 2351"/>
              <a:gd name="T19" fmla="*/ 2147483647 h 1005"/>
              <a:gd name="T20" fmla="*/ 2147483647 w 2351"/>
              <a:gd name="T21" fmla="*/ 2147483647 h 1005"/>
              <a:gd name="T22" fmla="*/ 2147483647 w 2351"/>
              <a:gd name="T23" fmla="*/ 2147483647 h 10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51"/>
              <a:gd name="T37" fmla="*/ 0 h 1005"/>
              <a:gd name="T38" fmla="*/ 2351 w 2351"/>
              <a:gd name="T39" fmla="*/ 1005 h 100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51" h="1005">
                <a:moveTo>
                  <a:pt x="136" y="680"/>
                </a:moveTo>
                <a:cubicBezTo>
                  <a:pt x="181" y="604"/>
                  <a:pt x="173" y="604"/>
                  <a:pt x="317" y="498"/>
                </a:cubicBezTo>
                <a:cubicBezTo>
                  <a:pt x="461" y="392"/>
                  <a:pt x="726" y="90"/>
                  <a:pt x="998" y="45"/>
                </a:cubicBezTo>
                <a:cubicBezTo>
                  <a:pt x="1270" y="0"/>
                  <a:pt x="1738" y="203"/>
                  <a:pt x="1950" y="226"/>
                </a:cubicBezTo>
                <a:cubicBezTo>
                  <a:pt x="2162" y="249"/>
                  <a:pt x="2215" y="121"/>
                  <a:pt x="2268" y="181"/>
                </a:cubicBezTo>
                <a:cubicBezTo>
                  <a:pt x="2321" y="241"/>
                  <a:pt x="2351" y="506"/>
                  <a:pt x="2268" y="589"/>
                </a:cubicBezTo>
                <a:cubicBezTo>
                  <a:pt x="2185" y="672"/>
                  <a:pt x="1943" y="620"/>
                  <a:pt x="1769" y="680"/>
                </a:cubicBezTo>
                <a:cubicBezTo>
                  <a:pt x="1595" y="740"/>
                  <a:pt x="1383" y="922"/>
                  <a:pt x="1224" y="952"/>
                </a:cubicBezTo>
                <a:cubicBezTo>
                  <a:pt x="1065" y="982"/>
                  <a:pt x="959" y="861"/>
                  <a:pt x="816" y="861"/>
                </a:cubicBezTo>
                <a:cubicBezTo>
                  <a:pt x="673" y="861"/>
                  <a:pt x="491" y="937"/>
                  <a:pt x="363" y="952"/>
                </a:cubicBezTo>
                <a:cubicBezTo>
                  <a:pt x="235" y="967"/>
                  <a:pt x="90" y="1005"/>
                  <a:pt x="45" y="952"/>
                </a:cubicBezTo>
                <a:cubicBezTo>
                  <a:pt x="0" y="899"/>
                  <a:pt x="91" y="756"/>
                  <a:pt x="136" y="680"/>
                </a:cubicBezTo>
                <a:close/>
              </a:path>
            </a:pathLst>
          </a:custGeom>
          <a:solidFill>
            <a:srgbClr val="CC6600"/>
          </a:solidFill>
          <a:ln w="539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2987675" y="3770313"/>
            <a:ext cx="2305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E0E92D"/>
                </a:solidFill>
                <a:latin typeface="Arial" charset="0"/>
              </a:rPr>
              <a:t>Gluc-Bilirrubina (Bil.  Directa)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704013" y="1760538"/>
            <a:ext cx="1755775" cy="2268537"/>
            <a:chOff x="4223" y="1109"/>
            <a:chExt cx="1106" cy="1429"/>
          </a:xfrm>
        </p:grpSpPr>
        <p:sp>
          <p:nvSpPr>
            <p:cNvPr id="28710" name="Freeform 11"/>
            <p:cNvSpPr>
              <a:spLocks/>
            </p:cNvSpPr>
            <p:nvPr/>
          </p:nvSpPr>
          <p:spPr bwMode="auto">
            <a:xfrm>
              <a:off x="4223" y="1109"/>
              <a:ext cx="718" cy="1429"/>
            </a:xfrm>
            <a:custGeom>
              <a:avLst/>
              <a:gdLst>
                <a:gd name="T0" fmla="*/ 522 w 718"/>
                <a:gd name="T1" fmla="*/ 552 h 1429"/>
                <a:gd name="T2" fmla="*/ 703 w 718"/>
                <a:gd name="T3" fmla="*/ 235 h 1429"/>
                <a:gd name="T4" fmla="*/ 431 w 718"/>
                <a:gd name="T5" fmla="*/ 8 h 1429"/>
                <a:gd name="T6" fmla="*/ 159 w 718"/>
                <a:gd name="T7" fmla="*/ 189 h 1429"/>
                <a:gd name="T8" fmla="*/ 23 w 718"/>
                <a:gd name="T9" fmla="*/ 824 h 1429"/>
                <a:gd name="T10" fmla="*/ 295 w 718"/>
                <a:gd name="T11" fmla="*/ 1323 h 1429"/>
                <a:gd name="T12" fmla="*/ 522 w 718"/>
                <a:gd name="T13" fmla="*/ 1369 h 1429"/>
                <a:gd name="T14" fmla="*/ 658 w 718"/>
                <a:gd name="T15" fmla="*/ 960 h 1429"/>
                <a:gd name="T16" fmla="*/ 522 w 718"/>
                <a:gd name="T17" fmla="*/ 552 h 14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8"/>
                <a:gd name="T28" fmla="*/ 0 h 1429"/>
                <a:gd name="T29" fmla="*/ 718 w 718"/>
                <a:gd name="T30" fmla="*/ 1429 h 14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8" h="1429">
                  <a:moveTo>
                    <a:pt x="522" y="552"/>
                  </a:moveTo>
                  <a:cubicBezTo>
                    <a:pt x="529" y="431"/>
                    <a:pt x="718" y="326"/>
                    <a:pt x="703" y="235"/>
                  </a:cubicBezTo>
                  <a:cubicBezTo>
                    <a:pt x="688" y="144"/>
                    <a:pt x="522" y="16"/>
                    <a:pt x="431" y="8"/>
                  </a:cubicBezTo>
                  <a:cubicBezTo>
                    <a:pt x="340" y="0"/>
                    <a:pt x="227" y="53"/>
                    <a:pt x="159" y="189"/>
                  </a:cubicBezTo>
                  <a:cubicBezTo>
                    <a:pt x="91" y="325"/>
                    <a:pt x="0" y="635"/>
                    <a:pt x="23" y="824"/>
                  </a:cubicBezTo>
                  <a:cubicBezTo>
                    <a:pt x="46" y="1013"/>
                    <a:pt x="212" y="1232"/>
                    <a:pt x="295" y="1323"/>
                  </a:cubicBezTo>
                  <a:cubicBezTo>
                    <a:pt x="378" y="1414"/>
                    <a:pt x="462" y="1429"/>
                    <a:pt x="522" y="1369"/>
                  </a:cubicBezTo>
                  <a:cubicBezTo>
                    <a:pt x="582" y="1309"/>
                    <a:pt x="658" y="1096"/>
                    <a:pt x="658" y="960"/>
                  </a:cubicBezTo>
                  <a:cubicBezTo>
                    <a:pt x="658" y="824"/>
                    <a:pt x="515" y="673"/>
                    <a:pt x="522" y="552"/>
                  </a:cubicBezTo>
                  <a:close/>
                </a:path>
              </a:pathLst>
            </a:custGeom>
            <a:solidFill>
              <a:srgbClr val="BC406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11" name="Freeform 12"/>
            <p:cNvSpPr>
              <a:spLocks/>
            </p:cNvSpPr>
            <p:nvPr/>
          </p:nvSpPr>
          <p:spPr bwMode="auto">
            <a:xfrm>
              <a:off x="4740" y="1570"/>
              <a:ext cx="589" cy="634"/>
            </a:xfrm>
            <a:custGeom>
              <a:avLst/>
              <a:gdLst>
                <a:gd name="T0" fmla="*/ 0 w 589"/>
                <a:gd name="T1" fmla="*/ 90 h 634"/>
                <a:gd name="T2" fmla="*/ 363 w 589"/>
                <a:gd name="T3" fmla="*/ 90 h 634"/>
                <a:gd name="T4" fmla="*/ 589 w 589"/>
                <a:gd name="T5" fmla="*/ 634 h 634"/>
                <a:gd name="T6" fmla="*/ 0 60000 65536"/>
                <a:gd name="T7" fmla="*/ 0 60000 65536"/>
                <a:gd name="T8" fmla="*/ 0 60000 65536"/>
                <a:gd name="T9" fmla="*/ 0 w 589"/>
                <a:gd name="T10" fmla="*/ 0 h 634"/>
                <a:gd name="T11" fmla="*/ 589 w 589"/>
                <a:gd name="T12" fmla="*/ 634 h 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9" h="634">
                  <a:moveTo>
                    <a:pt x="0" y="90"/>
                  </a:moveTo>
                  <a:cubicBezTo>
                    <a:pt x="132" y="45"/>
                    <a:pt x="265" y="0"/>
                    <a:pt x="363" y="90"/>
                  </a:cubicBezTo>
                  <a:cubicBezTo>
                    <a:pt x="461" y="180"/>
                    <a:pt x="551" y="543"/>
                    <a:pt x="589" y="6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8712" name="Freeform 13"/>
            <p:cNvSpPr>
              <a:spLocks/>
            </p:cNvSpPr>
            <p:nvPr/>
          </p:nvSpPr>
          <p:spPr bwMode="auto">
            <a:xfrm>
              <a:off x="4835" y="1789"/>
              <a:ext cx="409" cy="416"/>
            </a:xfrm>
            <a:custGeom>
              <a:avLst/>
              <a:gdLst>
                <a:gd name="T0" fmla="*/ 0 w 409"/>
                <a:gd name="T1" fmla="*/ 99 h 416"/>
                <a:gd name="T2" fmla="*/ 227 w 409"/>
                <a:gd name="T3" fmla="*/ 53 h 416"/>
                <a:gd name="T4" fmla="*/ 409 w 409"/>
                <a:gd name="T5" fmla="*/ 416 h 416"/>
                <a:gd name="T6" fmla="*/ 0 60000 65536"/>
                <a:gd name="T7" fmla="*/ 0 60000 65536"/>
                <a:gd name="T8" fmla="*/ 0 60000 65536"/>
                <a:gd name="T9" fmla="*/ 0 w 409"/>
                <a:gd name="T10" fmla="*/ 0 h 416"/>
                <a:gd name="T11" fmla="*/ 409 w 409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9" h="416">
                  <a:moveTo>
                    <a:pt x="0" y="99"/>
                  </a:moveTo>
                  <a:cubicBezTo>
                    <a:pt x="79" y="49"/>
                    <a:pt x="159" y="0"/>
                    <a:pt x="227" y="53"/>
                  </a:cubicBezTo>
                  <a:cubicBezTo>
                    <a:pt x="295" y="106"/>
                    <a:pt x="379" y="356"/>
                    <a:pt x="409" y="41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500563" y="4986338"/>
            <a:ext cx="1344612" cy="1871662"/>
            <a:chOff x="2850" y="3017"/>
            <a:chExt cx="847" cy="1179"/>
          </a:xfrm>
        </p:grpSpPr>
        <p:sp>
          <p:nvSpPr>
            <p:cNvPr id="28708" name="Freeform 15"/>
            <p:cNvSpPr>
              <a:spLocks/>
            </p:cNvSpPr>
            <p:nvPr/>
          </p:nvSpPr>
          <p:spPr bwMode="auto">
            <a:xfrm>
              <a:off x="2850" y="3017"/>
              <a:ext cx="756" cy="1179"/>
            </a:xfrm>
            <a:custGeom>
              <a:avLst/>
              <a:gdLst>
                <a:gd name="T0" fmla="*/ 121 w 756"/>
                <a:gd name="T1" fmla="*/ 0 h 1179"/>
                <a:gd name="T2" fmla="*/ 121 w 756"/>
                <a:gd name="T3" fmla="*/ 272 h 1179"/>
                <a:gd name="T4" fmla="*/ 348 w 756"/>
                <a:gd name="T5" fmla="*/ 363 h 1179"/>
                <a:gd name="T6" fmla="*/ 529 w 756"/>
                <a:gd name="T7" fmla="*/ 363 h 1179"/>
                <a:gd name="T8" fmla="*/ 574 w 756"/>
                <a:gd name="T9" fmla="*/ 544 h 1179"/>
                <a:gd name="T10" fmla="*/ 75 w 756"/>
                <a:gd name="T11" fmla="*/ 590 h 1179"/>
                <a:gd name="T12" fmla="*/ 121 w 756"/>
                <a:gd name="T13" fmla="*/ 862 h 1179"/>
                <a:gd name="T14" fmla="*/ 665 w 756"/>
                <a:gd name="T15" fmla="*/ 907 h 1179"/>
                <a:gd name="T16" fmla="*/ 665 w 756"/>
                <a:gd name="T17" fmla="*/ 1179 h 11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6"/>
                <a:gd name="T28" fmla="*/ 0 h 1179"/>
                <a:gd name="T29" fmla="*/ 756 w 756"/>
                <a:gd name="T30" fmla="*/ 1179 h 11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6" h="1179">
                  <a:moveTo>
                    <a:pt x="121" y="0"/>
                  </a:moveTo>
                  <a:cubicBezTo>
                    <a:pt x="102" y="106"/>
                    <a:pt x="83" y="212"/>
                    <a:pt x="121" y="272"/>
                  </a:cubicBezTo>
                  <a:cubicBezTo>
                    <a:pt x="159" y="332"/>
                    <a:pt x="280" y="348"/>
                    <a:pt x="348" y="363"/>
                  </a:cubicBezTo>
                  <a:cubicBezTo>
                    <a:pt x="416" y="378"/>
                    <a:pt x="491" y="333"/>
                    <a:pt x="529" y="363"/>
                  </a:cubicBezTo>
                  <a:cubicBezTo>
                    <a:pt x="567" y="393"/>
                    <a:pt x="649" y="506"/>
                    <a:pt x="574" y="544"/>
                  </a:cubicBezTo>
                  <a:cubicBezTo>
                    <a:pt x="499" y="582"/>
                    <a:pt x="150" y="537"/>
                    <a:pt x="75" y="590"/>
                  </a:cubicBezTo>
                  <a:cubicBezTo>
                    <a:pt x="0" y="643"/>
                    <a:pt x="23" y="809"/>
                    <a:pt x="121" y="862"/>
                  </a:cubicBezTo>
                  <a:cubicBezTo>
                    <a:pt x="219" y="915"/>
                    <a:pt x="574" y="854"/>
                    <a:pt x="665" y="907"/>
                  </a:cubicBezTo>
                  <a:cubicBezTo>
                    <a:pt x="756" y="960"/>
                    <a:pt x="665" y="1134"/>
                    <a:pt x="665" y="1179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8709" name="Freeform 16"/>
            <p:cNvSpPr>
              <a:spLocks/>
            </p:cNvSpPr>
            <p:nvPr/>
          </p:nvSpPr>
          <p:spPr bwMode="auto">
            <a:xfrm>
              <a:off x="3016" y="3022"/>
              <a:ext cx="681" cy="1088"/>
            </a:xfrm>
            <a:custGeom>
              <a:avLst/>
              <a:gdLst>
                <a:gd name="T0" fmla="*/ 136 w 681"/>
                <a:gd name="T1" fmla="*/ 0 h 1088"/>
                <a:gd name="T2" fmla="*/ 136 w 681"/>
                <a:gd name="T3" fmla="*/ 136 h 1088"/>
                <a:gd name="T4" fmla="*/ 454 w 681"/>
                <a:gd name="T5" fmla="*/ 227 h 1088"/>
                <a:gd name="T6" fmla="*/ 590 w 681"/>
                <a:gd name="T7" fmla="*/ 590 h 1088"/>
                <a:gd name="T8" fmla="*/ 272 w 681"/>
                <a:gd name="T9" fmla="*/ 680 h 1088"/>
                <a:gd name="T10" fmla="*/ 45 w 681"/>
                <a:gd name="T11" fmla="*/ 680 h 1088"/>
                <a:gd name="T12" fmla="*/ 91 w 681"/>
                <a:gd name="T13" fmla="*/ 771 h 1088"/>
                <a:gd name="T14" fmla="*/ 590 w 681"/>
                <a:gd name="T15" fmla="*/ 771 h 1088"/>
                <a:gd name="T16" fmla="*/ 635 w 681"/>
                <a:gd name="T17" fmla="*/ 1088 h 10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1"/>
                <a:gd name="T28" fmla="*/ 0 h 1088"/>
                <a:gd name="T29" fmla="*/ 681 w 681"/>
                <a:gd name="T30" fmla="*/ 1088 h 10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1" h="1088">
                  <a:moveTo>
                    <a:pt x="136" y="0"/>
                  </a:moveTo>
                  <a:cubicBezTo>
                    <a:pt x="109" y="49"/>
                    <a:pt x="83" y="98"/>
                    <a:pt x="136" y="136"/>
                  </a:cubicBezTo>
                  <a:cubicBezTo>
                    <a:pt x="189" y="174"/>
                    <a:pt x="378" y="151"/>
                    <a:pt x="454" y="227"/>
                  </a:cubicBezTo>
                  <a:cubicBezTo>
                    <a:pt x="530" y="303"/>
                    <a:pt x="620" y="514"/>
                    <a:pt x="590" y="590"/>
                  </a:cubicBezTo>
                  <a:cubicBezTo>
                    <a:pt x="560" y="666"/>
                    <a:pt x="363" y="665"/>
                    <a:pt x="272" y="680"/>
                  </a:cubicBezTo>
                  <a:cubicBezTo>
                    <a:pt x="181" y="695"/>
                    <a:pt x="75" y="665"/>
                    <a:pt x="45" y="680"/>
                  </a:cubicBezTo>
                  <a:cubicBezTo>
                    <a:pt x="15" y="695"/>
                    <a:pt x="0" y="756"/>
                    <a:pt x="91" y="771"/>
                  </a:cubicBezTo>
                  <a:cubicBezTo>
                    <a:pt x="182" y="786"/>
                    <a:pt x="499" y="718"/>
                    <a:pt x="590" y="771"/>
                  </a:cubicBezTo>
                  <a:cubicBezTo>
                    <a:pt x="681" y="824"/>
                    <a:pt x="628" y="1035"/>
                    <a:pt x="635" y="1088"/>
                  </a:cubicBezTo>
                </a:path>
              </a:pathLst>
            </a:custGeom>
            <a:solidFill>
              <a:srgbClr val="F2F6A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71698" name="Text Box 18"/>
          <p:cNvSpPr txBox="1">
            <a:spLocks noChangeArrowheads="1"/>
          </p:cNvSpPr>
          <p:nvPr/>
        </p:nvSpPr>
        <p:spPr bwMode="auto">
          <a:xfrm rot="3769134">
            <a:off x="6732588" y="2492375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bg1"/>
                </a:solidFill>
                <a:latin typeface="Arial" charset="0"/>
              </a:rPr>
              <a:t>RIÑON</a:t>
            </a:r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5076825" y="4292600"/>
            <a:ext cx="86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BILIS</a:t>
            </a:r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7667625" y="4292600"/>
            <a:ext cx="13684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URO-BG</a:t>
            </a:r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7488238" y="5254625"/>
            <a:ext cx="165576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UROBILINA</a:t>
            </a: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3276600" y="6308725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 dirty="0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179388" y="6308725"/>
            <a:ext cx="2446337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ESTERCOBILINA</a:t>
            </a:r>
          </a:p>
        </p:txBody>
      </p:sp>
      <p:sp>
        <p:nvSpPr>
          <p:cNvPr id="71705" name="Line 25"/>
          <p:cNvSpPr>
            <a:spLocks noChangeShapeType="1"/>
          </p:cNvSpPr>
          <p:nvPr/>
        </p:nvSpPr>
        <p:spPr bwMode="auto">
          <a:xfrm>
            <a:off x="3419475" y="191611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06" name="Line 26"/>
          <p:cNvSpPr>
            <a:spLocks noChangeShapeType="1"/>
          </p:cNvSpPr>
          <p:nvPr/>
        </p:nvSpPr>
        <p:spPr bwMode="auto">
          <a:xfrm>
            <a:off x="3419475" y="297815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07" name="Line 27"/>
          <p:cNvSpPr>
            <a:spLocks noChangeShapeType="1"/>
          </p:cNvSpPr>
          <p:nvPr/>
        </p:nvSpPr>
        <p:spPr bwMode="auto">
          <a:xfrm>
            <a:off x="4932363" y="4418013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08" name="AutoShape 28"/>
          <p:cNvSpPr>
            <a:spLocks noChangeArrowheads="1"/>
          </p:cNvSpPr>
          <p:nvPr/>
        </p:nvSpPr>
        <p:spPr bwMode="auto">
          <a:xfrm rot="-5626868">
            <a:off x="2949575" y="3898900"/>
            <a:ext cx="801688" cy="24526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781 h 21600"/>
              <a:gd name="T14" fmla="*/ 19924 w 21600"/>
              <a:gd name="T15" fmla="*/ 73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3751" y="0"/>
                </a:lnTo>
                <a:lnTo>
                  <a:pt x="13751" y="4781"/>
                </a:lnTo>
                <a:lnTo>
                  <a:pt x="12427" y="4781"/>
                </a:lnTo>
                <a:cubicBezTo>
                  <a:pt x="5564" y="4781"/>
                  <a:pt x="0" y="8084"/>
                  <a:pt x="0" y="12158"/>
                </a:cubicBezTo>
                <a:lnTo>
                  <a:pt x="0" y="21600"/>
                </a:lnTo>
                <a:lnTo>
                  <a:pt x="2653" y="21600"/>
                </a:lnTo>
                <a:lnTo>
                  <a:pt x="2653" y="12158"/>
                </a:lnTo>
                <a:cubicBezTo>
                  <a:pt x="2653" y="9518"/>
                  <a:pt x="7029" y="7377"/>
                  <a:pt x="12427" y="7377"/>
                </a:cubicBezTo>
                <a:lnTo>
                  <a:pt x="13751" y="7377"/>
                </a:lnTo>
                <a:lnTo>
                  <a:pt x="13751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71709" name="AutoShape 29"/>
          <p:cNvSpPr>
            <a:spLocks noChangeArrowheads="1"/>
          </p:cNvSpPr>
          <p:nvPr/>
        </p:nvSpPr>
        <p:spPr bwMode="auto">
          <a:xfrm rot="5400000">
            <a:off x="5293519" y="6284119"/>
            <a:ext cx="261938" cy="742950"/>
          </a:xfrm>
          <a:prstGeom prst="curvedLeftArrow">
            <a:avLst>
              <a:gd name="adj1" fmla="val 56727"/>
              <a:gd name="adj2" fmla="val 11345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0" name="Line 30"/>
          <p:cNvSpPr>
            <a:spLocks noChangeShapeType="1"/>
          </p:cNvSpPr>
          <p:nvPr/>
        </p:nvSpPr>
        <p:spPr bwMode="auto">
          <a:xfrm flipH="1">
            <a:off x="2627313" y="6524625"/>
            <a:ext cx="504825" cy="0"/>
          </a:xfrm>
          <a:prstGeom prst="line">
            <a:avLst/>
          </a:prstGeom>
          <a:noFill/>
          <a:ln w="476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1" name="Line 31"/>
          <p:cNvSpPr>
            <a:spLocks noChangeShapeType="1"/>
          </p:cNvSpPr>
          <p:nvPr/>
        </p:nvSpPr>
        <p:spPr bwMode="auto">
          <a:xfrm>
            <a:off x="8459788" y="3716338"/>
            <a:ext cx="0" cy="539750"/>
          </a:xfrm>
          <a:prstGeom prst="line">
            <a:avLst/>
          </a:prstGeom>
          <a:noFill/>
          <a:ln w="38100">
            <a:solidFill>
              <a:srgbClr val="BC406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2" name="Line 32"/>
          <p:cNvSpPr>
            <a:spLocks noChangeShapeType="1"/>
          </p:cNvSpPr>
          <p:nvPr/>
        </p:nvSpPr>
        <p:spPr bwMode="auto">
          <a:xfrm>
            <a:off x="8459788" y="4724400"/>
            <a:ext cx="0" cy="539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13" name="Text Box 33"/>
          <p:cNvSpPr txBox="1">
            <a:spLocks noChangeArrowheads="1"/>
          </p:cNvSpPr>
          <p:nvPr/>
        </p:nvSpPr>
        <p:spPr bwMode="auto">
          <a:xfrm>
            <a:off x="1547813" y="5300663"/>
            <a:ext cx="1943100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accent2"/>
                </a:solidFill>
                <a:latin typeface="Arial" charset="0"/>
              </a:rPr>
              <a:t>ESTERCO-BG</a:t>
            </a:r>
          </a:p>
        </p:txBody>
      </p:sp>
      <p:sp>
        <p:nvSpPr>
          <p:cNvPr id="71714" name="AutoShape 34"/>
          <p:cNvSpPr>
            <a:spLocks noChangeArrowheads="1"/>
          </p:cNvSpPr>
          <p:nvPr/>
        </p:nvSpPr>
        <p:spPr bwMode="auto">
          <a:xfrm rot="4646389">
            <a:off x="6338888" y="2454275"/>
            <a:ext cx="496888" cy="2873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808 h 21600"/>
              <a:gd name="T14" fmla="*/ 18924 w 21600"/>
              <a:gd name="T15" fmla="*/ 835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438" y="0"/>
                </a:lnTo>
                <a:lnTo>
                  <a:pt x="14438" y="3808"/>
                </a:lnTo>
                <a:lnTo>
                  <a:pt x="12427" y="3808"/>
                </a:lnTo>
                <a:cubicBezTo>
                  <a:pt x="5564" y="3808"/>
                  <a:pt x="0" y="7546"/>
                  <a:pt x="0" y="12158"/>
                </a:cubicBezTo>
                <a:lnTo>
                  <a:pt x="0" y="21600"/>
                </a:lnTo>
                <a:lnTo>
                  <a:pt x="4642" y="21600"/>
                </a:lnTo>
                <a:lnTo>
                  <a:pt x="4642" y="12158"/>
                </a:lnTo>
                <a:cubicBezTo>
                  <a:pt x="4642" y="10055"/>
                  <a:pt x="8127" y="8350"/>
                  <a:pt x="12427" y="8350"/>
                </a:cubicBezTo>
                <a:lnTo>
                  <a:pt x="14438" y="8350"/>
                </a:lnTo>
                <a:lnTo>
                  <a:pt x="14438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71718" name="Rectangle 38"/>
          <p:cNvSpPr>
            <a:spLocks noChangeArrowheads="1"/>
          </p:cNvSpPr>
          <p:nvPr/>
        </p:nvSpPr>
        <p:spPr bwMode="auto">
          <a:xfrm>
            <a:off x="539750" y="115888"/>
            <a:ext cx="8229600" cy="936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" sz="3200" b="1" dirty="0"/>
              <a:t>Ictericia por Obstrucción Biliar</a:t>
            </a:r>
          </a:p>
        </p:txBody>
      </p:sp>
      <p:sp>
        <p:nvSpPr>
          <p:cNvPr id="71719" name="AutoShape 39"/>
          <p:cNvSpPr>
            <a:spLocks noChangeArrowheads="1"/>
          </p:cNvSpPr>
          <p:nvPr/>
        </p:nvSpPr>
        <p:spPr bwMode="auto">
          <a:xfrm>
            <a:off x="4859338" y="4149725"/>
            <a:ext cx="863600" cy="7921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8066" y="17346"/>
                </a:moveTo>
                <a:cubicBezTo>
                  <a:pt x="19684" y="15549"/>
                  <a:pt x="20580" y="13217"/>
                  <a:pt x="20580" y="10800"/>
                </a:cubicBezTo>
                <a:cubicBezTo>
                  <a:pt x="20580" y="5398"/>
                  <a:pt x="16201" y="1020"/>
                  <a:pt x="10800" y="1020"/>
                </a:cubicBezTo>
                <a:cubicBezTo>
                  <a:pt x="8382" y="1019"/>
                  <a:pt x="6050" y="1915"/>
                  <a:pt x="4253" y="3533"/>
                </a:cubicBezTo>
                <a:lnTo>
                  <a:pt x="18066" y="17346"/>
                </a:lnTo>
                <a:close/>
                <a:moveTo>
                  <a:pt x="3533" y="4253"/>
                </a:moveTo>
                <a:cubicBezTo>
                  <a:pt x="1915" y="6050"/>
                  <a:pt x="1020" y="8382"/>
                  <a:pt x="1020" y="10799"/>
                </a:cubicBezTo>
                <a:cubicBezTo>
                  <a:pt x="1020" y="16201"/>
                  <a:pt x="5398" y="20580"/>
                  <a:pt x="10800" y="20580"/>
                </a:cubicBezTo>
                <a:cubicBezTo>
                  <a:pt x="13217" y="20580"/>
                  <a:pt x="15549" y="19684"/>
                  <a:pt x="17346" y="18066"/>
                </a:cubicBezTo>
                <a:lnTo>
                  <a:pt x="3533" y="4253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71720" name="Text Box 40"/>
          <p:cNvSpPr txBox="1">
            <a:spLocks noChangeArrowheads="1"/>
          </p:cNvSpPr>
          <p:nvPr/>
        </p:nvSpPr>
        <p:spPr bwMode="auto">
          <a:xfrm>
            <a:off x="7885113" y="400526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1" name="Text Box 41"/>
          <p:cNvSpPr txBox="1">
            <a:spLocks noChangeArrowheads="1"/>
          </p:cNvSpPr>
          <p:nvPr/>
        </p:nvSpPr>
        <p:spPr bwMode="auto">
          <a:xfrm>
            <a:off x="8027988" y="5013325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2" name="Text Box 42"/>
          <p:cNvSpPr txBox="1">
            <a:spLocks noChangeArrowheads="1"/>
          </p:cNvSpPr>
          <p:nvPr/>
        </p:nvSpPr>
        <p:spPr bwMode="auto">
          <a:xfrm>
            <a:off x="1908175" y="5013325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3" name="Text Box 43"/>
          <p:cNvSpPr txBox="1">
            <a:spLocks noChangeArrowheads="1"/>
          </p:cNvSpPr>
          <p:nvPr/>
        </p:nvSpPr>
        <p:spPr bwMode="auto">
          <a:xfrm>
            <a:off x="3851275" y="594201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sp>
        <p:nvSpPr>
          <p:cNvPr id="71724" name="Text Box 44"/>
          <p:cNvSpPr txBox="1">
            <a:spLocks noChangeArrowheads="1"/>
          </p:cNvSpPr>
          <p:nvPr/>
        </p:nvSpPr>
        <p:spPr bwMode="auto">
          <a:xfrm>
            <a:off x="827088" y="5942013"/>
            <a:ext cx="720725" cy="101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6000">
                <a:solidFill>
                  <a:srgbClr val="FF3300"/>
                </a:solidFill>
                <a:latin typeface="Arial" charset="0"/>
              </a:rPr>
              <a:t>X</a:t>
            </a:r>
          </a:p>
        </p:txBody>
      </p:sp>
      <p:pic>
        <p:nvPicPr>
          <p:cNvPr id="71726" name="Picture 46" descr="AR100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4294981" y="1834357"/>
            <a:ext cx="9683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7" name="Text Box 47"/>
          <p:cNvSpPr txBox="1">
            <a:spLocks noChangeArrowheads="1"/>
          </p:cNvSpPr>
          <p:nvPr/>
        </p:nvSpPr>
        <p:spPr bwMode="auto">
          <a:xfrm>
            <a:off x="4930775" y="1773238"/>
            <a:ext cx="2089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rgbClr val="FF3300"/>
                </a:solidFill>
                <a:latin typeface="Arial" charset="0"/>
              </a:rPr>
              <a:t>BILIRRUBINA Directa</a:t>
            </a:r>
          </a:p>
        </p:txBody>
      </p:sp>
      <p:sp>
        <p:nvSpPr>
          <p:cNvPr id="71728" name="Text Box 48"/>
          <p:cNvSpPr txBox="1">
            <a:spLocks noChangeArrowheads="1"/>
          </p:cNvSpPr>
          <p:nvPr/>
        </p:nvSpPr>
        <p:spPr bwMode="auto">
          <a:xfrm>
            <a:off x="1584325" y="2233612"/>
            <a:ext cx="93503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5400" b="1" dirty="0">
                <a:solidFill>
                  <a:schemeClr val="tx1"/>
                </a:solidFill>
                <a:latin typeface="Arial" charset="0"/>
              </a:rPr>
              <a:t>=</a:t>
            </a:r>
          </a:p>
        </p:txBody>
      </p:sp>
      <p:sp>
        <p:nvSpPr>
          <p:cNvPr id="71729" name="Oval 49"/>
          <p:cNvSpPr>
            <a:spLocks noChangeArrowheads="1"/>
          </p:cNvSpPr>
          <p:nvPr/>
        </p:nvSpPr>
        <p:spPr bwMode="auto">
          <a:xfrm>
            <a:off x="6588125" y="1125538"/>
            <a:ext cx="2016125" cy="4318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AR" sz="1800">
                <a:solidFill>
                  <a:schemeClr val="tx1"/>
                </a:solidFill>
                <a:latin typeface="Arial" charset="0"/>
              </a:rPr>
              <a:t>Orina color caoba</a:t>
            </a:r>
          </a:p>
        </p:txBody>
      </p:sp>
      <p:pic>
        <p:nvPicPr>
          <p:cNvPr id="71730" name="Picture 50" descr="ARRWC220"/>
          <p:cNvPicPr>
            <a:picLocks noChangeAspect="1" noChangeArrowheads="1"/>
          </p:cNvPicPr>
          <p:nvPr/>
        </p:nvPicPr>
        <p:blipFill>
          <a:blip r:embed="rId3" cstate="print">
            <a:lum brigh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9500"/>
            <a:ext cx="865188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80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1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1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1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7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71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7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9" dur="5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7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7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71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1" dur="500"/>
                                        <p:tgtEl>
                                          <p:spTgt spid="71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4" dur="500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0" dur="5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71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 animBg="1"/>
      <p:bldP spid="71686" grpId="0" animBg="1"/>
      <p:bldP spid="71687" grpId="0" animBg="1"/>
      <p:bldP spid="71689" grpId="0"/>
      <p:bldP spid="71698" grpId="0"/>
      <p:bldP spid="71699" grpId="0"/>
      <p:bldP spid="71700" grpId="0" animBg="1"/>
      <p:bldP spid="71701" grpId="0" animBg="1"/>
      <p:bldP spid="71702" grpId="0" animBg="1"/>
      <p:bldP spid="71703" grpId="0" animBg="1"/>
      <p:bldP spid="71705" grpId="0" animBg="1"/>
      <p:bldP spid="71706" grpId="0" animBg="1"/>
      <p:bldP spid="71707" grpId="0" animBg="1"/>
      <p:bldP spid="71708" grpId="0" animBg="1"/>
      <p:bldP spid="71709" grpId="0" animBg="1"/>
      <p:bldP spid="71710" grpId="0" animBg="1"/>
      <p:bldP spid="71711" grpId="0" animBg="1"/>
      <p:bldP spid="71712" grpId="0" animBg="1"/>
      <p:bldP spid="71713" grpId="0" animBg="1"/>
      <p:bldP spid="71714" grpId="0" animBg="1"/>
      <p:bldP spid="71718" grpId="0" animBg="1"/>
      <p:bldP spid="71719" grpId="0" animBg="1"/>
      <p:bldP spid="71720" grpId="0" animBg="1"/>
      <p:bldP spid="71721" grpId="0" animBg="1"/>
      <p:bldP spid="71722" grpId="0" animBg="1"/>
      <p:bldP spid="71723" grpId="0" animBg="1"/>
      <p:bldP spid="71724" grpId="0" animBg="1"/>
      <p:bldP spid="71727" grpId="0"/>
      <p:bldP spid="71728" grpId="0"/>
      <p:bldP spid="717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s-ES" altLang="es-AR" dirty="0" smtClean="0">
                <a:solidFill>
                  <a:schemeClr val="tx1"/>
                </a:solidFill>
              </a:rPr>
              <a:t>BIOSINTESIS DEL HEMO</a:t>
            </a:r>
          </a:p>
        </p:txBody>
      </p:sp>
      <p:sp>
        <p:nvSpPr>
          <p:cNvPr id="20483" name="Rectangle 3" descr="Ladrillos en diagonal"/>
          <p:cNvSpPr>
            <a:spLocks noGrp="1" noChangeArrowheads="1"/>
          </p:cNvSpPr>
          <p:nvPr>
            <p:ph idx="1"/>
          </p:nvPr>
        </p:nvSpPr>
        <p:spPr>
          <a:xfrm>
            <a:off x="323850" y="2133600"/>
            <a:ext cx="4608513" cy="3382963"/>
          </a:xfrm>
          <a:pattFill prst="diagBrick">
            <a:fgClr>
              <a:srgbClr val="B7CDC5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s-ES" altLang="es-AR" sz="3200" b="1" u="sng" smtClean="0"/>
              <a:t>LUGAR DE SÍNTESIS</a:t>
            </a:r>
          </a:p>
          <a:p>
            <a:pPr eaLnBrk="1" hangingPunct="1"/>
            <a:endParaRPr lang="es-ES" altLang="es-AR" sz="3200" b="1" smtClean="0"/>
          </a:p>
          <a:p>
            <a:pPr eaLnBrk="1" hangingPunct="1"/>
            <a:r>
              <a:rPr lang="es-ES" altLang="es-AR" sz="3200" b="1" smtClean="0">
                <a:solidFill>
                  <a:schemeClr val="accent2"/>
                </a:solidFill>
              </a:rPr>
              <a:t>Hígado</a:t>
            </a:r>
          </a:p>
          <a:p>
            <a:pPr eaLnBrk="1" hangingPunct="1"/>
            <a:r>
              <a:rPr lang="es-ES" altLang="es-AR" sz="3200" b="1" smtClean="0">
                <a:solidFill>
                  <a:schemeClr val="accent2"/>
                </a:solidFill>
              </a:rPr>
              <a:t>Médula ósea</a:t>
            </a:r>
          </a:p>
          <a:p>
            <a:pPr eaLnBrk="1" hangingPunct="1"/>
            <a:r>
              <a:rPr lang="es-ES" altLang="es-AR" sz="3200" b="1" smtClean="0">
                <a:solidFill>
                  <a:schemeClr val="accent2"/>
                </a:solidFill>
              </a:rPr>
              <a:t>Reticulocitos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219700" y="2205038"/>
            <a:ext cx="3527425" cy="2052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 b="1" u="sng">
                <a:solidFill>
                  <a:schemeClr val="tx1"/>
                </a:solidFill>
                <a:latin typeface="Arial" charset="0"/>
              </a:rPr>
              <a:t>PRECURSORES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 b="1">
                <a:solidFill>
                  <a:schemeClr val="accent2"/>
                </a:solidFill>
                <a:latin typeface="Arial" charset="0"/>
              </a:rPr>
              <a:t>Glicina</a:t>
            </a:r>
            <a:r>
              <a:rPr lang="es-ES" altLang="es-AR" sz="3200" b="1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3200" b="1">
                <a:solidFill>
                  <a:schemeClr val="tx1"/>
                </a:solidFill>
                <a:latin typeface="Arial" charset="0"/>
              </a:rPr>
              <a:t> </a:t>
            </a:r>
            <a:r>
              <a:rPr lang="es-ES" altLang="es-AR" sz="3200" b="1">
                <a:solidFill>
                  <a:schemeClr val="accent2"/>
                </a:solidFill>
                <a:latin typeface="Arial" charset="0"/>
              </a:rPr>
              <a:t>Succinil-CoA</a:t>
            </a:r>
          </a:p>
        </p:txBody>
      </p:sp>
    </p:spTree>
    <p:extLst>
      <p:ext uri="{BB962C8B-B14F-4D97-AF65-F5344CB8AC3E}">
        <p14:creationId xmlns:p14="http://schemas.microsoft.com/office/powerpoint/2010/main" val="1080185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 animBg="1"/>
      <p:bldP spid="204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AR" sz="4000" dirty="0" smtClean="0">
                <a:solidFill>
                  <a:schemeClr val="tx1"/>
                </a:solidFill>
              </a:rPr>
              <a:t>En la biosíntesis del HEMO se consideran 3 etapas:</a:t>
            </a:r>
          </a:p>
        </p:txBody>
      </p:sp>
      <p:sp>
        <p:nvSpPr>
          <p:cNvPr id="45059" name="Rectangle 3" descr="25%"/>
          <p:cNvSpPr>
            <a:spLocks noGrp="1" noChangeArrowheads="1"/>
          </p:cNvSpPr>
          <p:nvPr>
            <p:ph idx="1"/>
          </p:nvPr>
        </p:nvSpPr>
        <p:spPr>
          <a:xfrm>
            <a:off x="468313" y="2205038"/>
            <a:ext cx="8229600" cy="3949700"/>
          </a:xfrm>
          <a:pattFill prst="pct25">
            <a:fgClr>
              <a:schemeClr val="folHlink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smtClean="0"/>
              <a:t>Biosíntesis del ácido </a:t>
            </a:r>
            <a:r>
              <a:rPr lang="es-ES" altLang="es-AR" sz="3200" smtClean="0">
                <a:latin typeface="Symbol" pitchFamily="18" charset="2"/>
              </a:rPr>
              <a:t>d</a:t>
            </a:r>
            <a:r>
              <a:rPr lang="es-ES" altLang="es-AR" sz="3200" smtClean="0"/>
              <a:t>-Aminolevulínico</a:t>
            </a:r>
          </a:p>
          <a:p>
            <a:pPr eaLnBrk="1" hangingPunct="1"/>
            <a:endParaRPr lang="es-ES" altLang="es-AR" sz="3200" smtClean="0"/>
          </a:p>
          <a:p>
            <a:pPr eaLnBrk="1" hangingPunct="1"/>
            <a:r>
              <a:rPr lang="es-ES" altLang="es-AR" sz="3200" smtClean="0"/>
              <a:t>Formación de Porfobilinógeno</a:t>
            </a:r>
          </a:p>
          <a:p>
            <a:pPr eaLnBrk="1" hangingPunct="1"/>
            <a:endParaRPr lang="es-ES" altLang="es-AR" sz="3200" smtClean="0"/>
          </a:p>
          <a:p>
            <a:pPr eaLnBrk="1" hangingPunct="1"/>
            <a:r>
              <a:rPr lang="es-ES" altLang="es-AR" sz="3200" smtClean="0"/>
              <a:t>Conversión de Porfobilinógeno en Hemo</a:t>
            </a:r>
          </a:p>
        </p:txBody>
      </p:sp>
    </p:spTree>
    <p:extLst>
      <p:ext uri="{BB962C8B-B14F-4D97-AF65-F5344CB8AC3E}">
        <p14:creationId xmlns:p14="http://schemas.microsoft.com/office/powerpoint/2010/main" val="191486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5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hlink"/>
            </a:solidFill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AR" sz="4000" dirty="0" smtClean="0">
                <a:solidFill>
                  <a:schemeClr val="tx1"/>
                </a:solidFill>
              </a:rPr>
              <a:t>BIOSINTESIS DE ALA              </a:t>
            </a:r>
            <a:br>
              <a:rPr lang="es-ES" altLang="es-AR" sz="4000" dirty="0" smtClean="0">
                <a:solidFill>
                  <a:schemeClr val="tx1"/>
                </a:solidFill>
              </a:rPr>
            </a:br>
            <a:r>
              <a:rPr lang="es-ES" altLang="es-AR" sz="4000" dirty="0" smtClean="0">
                <a:solidFill>
                  <a:schemeClr val="tx1"/>
                </a:solidFill>
              </a:rPr>
              <a:t> (Acido </a:t>
            </a:r>
            <a:r>
              <a:rPr lang="es-ES" altLang="es-AR" sz="4000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s-ES" altLang="es-AR" sz="4000" dirty="0" smtClean="0">
                <a:solidFill>
                  <a:schemeClr val="tx1"/>
                </a:solidFill>
              </a:rPr>
              <a:t>-</a:t>
            </a:r>
            <a:r>
              <a:rPr lang="es-ES" altLang="es-AR" sz="4000" dirty="0" err="1" smtClean="0">
                <a:solidFill>
                  <a:schemeClr val="tx1"/>
                </a:solidFill>
              </a:rPr>
              <a:t>Aminolevulínico</a:t>
            </a:r>
            <a:r>
              <a:rPr lang="es-ES" altLang="es-AR" sz="4000" dirty="0" smtClean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11267" name="Object 2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36048481"/>
              </p:ext>
            </p:extLst>
          </p:nvPr>
        </p:nvGraphicFramePr>
        <p:xfrm>
          <a:off x="670536" y="2657818"/>
          <a:ext cx="3917131" cy="344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Image" r:id="rId3" imgW="5142857" imgH="5015873" progId="Photoshop.Image.9">
                  <p:embed/>
                </p:oleObj>
              </mc:Choice>
              <mc:Fallback>
                <p:oleObj name="Image" r:id="rId3" imgW="5142857" imgH="5015873" progId="Photoshop.Image.9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36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8804" b="61024"/>
                      <a:stretch>
                        <a:fillRect/>
                      </a:stretch>
                    </p:blipFill>
                    <p:spPr bwMode="auto">
                      <a:xfrm>
                        <a:off x="670536" y="2657818"/>
                        <a:ext cx="3917131" cy="344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25"/>
          <p:cNvGraphicFramePr>
            <a:graphicFrameLocks noGrp="1" noChangeAspect="1"/>
          </p:cNvGraphicFramePr>
          <p:nvPr>
            <p:ph sz="half" idx="2"/>
          </p:nvPr>
        </p:nvGraphicFramePr>
        <p:xfrm>
          <a:off x="5784850" y="2695575"/>
          <a:ext cx="2819400" cy="274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Image" r:id="rId5" imgW="5142857" imgH="5015873" progId="Photoshop.Image.9">
                  <p:embed/>
                </p:oleObj>
              </mc:Choice>
              <mc:Fallback>
                <p:oleObj name="Image" r:id="rId5" imgW="5142857" imgH="5015873" progId="Photoshop.Image.9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36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3380" t="40790" b="11649"/>
                      <a:stretch>
                        <a:fillRect/>
                      </a:stretch>
                    </p:blipFill>
                    <p:spPr bwMode="auto">
                      <a:xfrm>
                        <a:off x="5784850" y="2695575"/>
                        <a:ext cx="2819400" cy="274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811213" y="5589588"/>
            <a:ext cx="1223962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Glicina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987675" y="4219575"/>
            <a:ext cx="1325563" cy="830263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spcAft>
                <a:spcPct val="45000"/>
              </a:spcAft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ALAS-PPL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2035175" y="5589588"/>
            <a:ext cx="1800225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Succinil-CoA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3160713" y="3303588"/>
            <a:ext cx="1223962" cy="396875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CoA-SH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6588125" y="5445125"/>
            <a:ext cx="2016125" cy="519113"/>
          </a:xfrm>
          <a:prstGeom prst="rect">
            <a:avLst/>
          </a:prstGeom>
          <a:solidFill>
            <a:srgbClr val="F2F6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800" b="1">
                <a:solidFill>
                  <a:schemeClr val="tx1"/>
                </a:solidFill>
                <a:latin typeface="Arial" charset="0"/>
              </a:rPr>
              <a:t>ALA</a:t>
            </a:r>
          </a:p>
        </p:txBody>
      </p:sp>
      <p:sp>
        <p:nvSpPr>
          <p:cNvPr id="11274" name="Rectangle 27"/>
          <p:cNvSpPr>
            <a:spLocks noChangeArrowheads="1"/>
          </p:cNvSpPr>
          <p:nvPr/>
        </p:nvSpPr>
        <p:spPr bwMode="auto">
          <a:xfrm>
            <a:off x="690563" y="4117975"/>
            <a:ext cx="1152525" cy="6477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75" name="Rectangle 28"/>
          <p:cNvSpPr>
            <a:spLocks noChangeArrowheads="1"/>
          </p:cNvSpPr>
          <p:nvPr/>
        </p:nvSpPr>
        <p:spPr bwMode="auto">
          <a:xfrm>
            <a:off x="6011863" y="3392488"/>
            <a:ext cx="647700" cy="50323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 rot="20791235">
            <a:off x="3692582" y="4447755"/>
            <a:ext cx="2916238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 i="1" dirty="0">
                <a:latin typeface="Symbol" pitchFamily="18" charset="2"/>
              </a:rPr>
              <a:t>d</a:t>
            </a:r>
            <a:r>
              <a:rPr lang="es-ES" altLang="es-AR" sz="2000" b="1" i="1" dirty="0">
                <a:latin typeface="Arial" charset="0"/>
              </a:rPr>
              <a:t>-</a:t>
            </a:r>
            <a:r>
              <a:rPr lang="es-ES" altLang="es-AR" sz="2000" b="1" i="1" dirty="0" err="1">
                <a:latin typeface="Arial" charset="0"/>
              </a:rPr>
              <a:t>Aminolevulinato</a:t>
            </a:r>
            <a:r>
              <a:rPr lang="es-ES" altLang="es-AR" b="1" i="1" dirty="0">
                <a:latin typeface="Arial" charset="0"/>
              </a:rPr>
              <a:t> </a:t>
            </a:r>
            <a:r>
              <a:rPr lang="es-ES" altLang="es-AR" b="1" i="1" dirty="0" err="1">
                <a:latin typeface="Arial" charset="0"/>
              </a:rPr>
              <a:t>sintasa</a:t>
            </a:r>
            <a:endParaRPr lang="es-ES" altLang="es-AR" b="1" i="1" dirty="0">
              <a:latin typeface="Arial" charset="0"/>
            </a:endParaRPr>
          </a:p>
        </p:txBody>
      </p:sp>
      <p:sp>
        <p:nvSpPr>
          <p:cNvPr id="11277" name="Oval 29"/>
          <p:cNvSpPr>
            <a:spLocks noChangeArrowheads="1"/>
          </p:cNvSpPr>
          <p:nvPr/>
        </p:nvSpPr>
        <p:spPr bwMode="auto">
          <a:xfrm>
            <a:off x="5076825" y="6092825"/>
            <a:ext cx="3816350" cy="576535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1800" b="1" dirty="0">
                <a:solidFill>
                  <a:schemeClr val="tx1"/>
                </a:solidFill>
                <a:latin typeface="Arial" charset="0"/>
              </a:rPr>
              <a:t>AC.DELTA AMINO LEVULINICO</a:t>
            </a:r>
            <a:endParaRPr lang="es-ES" altLang="es-AR" sz="18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78" name="Oval 30"/>
          <p:cNvSpPr>
            <a:spLocks noChangeArrowheads="1"/>
          </p:cNvSpPr>
          <p:nvPr/>
        </p:nvSpPr>
        <p:spPr bwMode="auto">
          <a:xfrm>
            <a:off x="3635375" y="2059881"/>
            <a:ext cx="2663825" cy="1081087"/>
          </a:xfrm>
          <a:prstGeom prst="ellipse">
            <a:avLst/>
          </a:prstGeom>
          <a:solidFill>
            <a:srgbClr val="E0E92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EN MITOCONDRIA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79" name="Rectangle 31"/>
          <p:cNvSpPr>
            <a:spLocks noChangeArrowheads="1"/>
          </p:cNvSpPr>
          <p:nvPr/>
        </p:nvSpPr>
        <p:spPr bwMode="auto">
          <a:xfrm>
            <a:off x="7067550" y="4760913"/>
            <a:ext cx="1366838" cy="649287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animBg="1"/>
      <p:bldP spid="16397" grpId="0" animBg="1"/>
      <p:bldP spid="16398" grpId="0" animBg="1"/>
      <p:bldP spid="16399" grpId="0" animBg="1"/>
      <p:bldP spid="16400" grpId="0" animBg="1"/>
      <p:bldP spid="164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s-ES" altLang="es-AR" b="1" dirty="0" smtClean="0">
                <a:solidFill>
                  <a:schemeClr val="tx1"/>
                </a:solidFill>
              </a:rPr>
              <a:t>ALA SINTASA</a:t>
            </a:r>
          </a:p>
        </p:txBody>
      </p:sp>
      <p:sp>
        <p:nvSpPr>
          <p:cNvPr id="32771" name="Rectangle 3" descr="20%"/>
          <p:cNvSpPr>
            <a:spLocks noGrp="1" noChangeArrowheads="1"/>
          </p:cNvSpPr>
          <p:nvPr>
            <p:ph idx="1"/>
          </p:nvPr>
        </p:nvSpPr>
        <p:spPr>
          <a:xfrm>
            <a:off x="457200" y="2276872"/>
            <a:ext cx="8229600" cy="4047728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altLang="es-AR" dirty="0" smtClean="0"/>
              <a:t>Enzima  </a:t>
            </a:r>
            <a:r>
              <a:rPr lang="es-ES" altLang="es-AR" dirty="0" err="1" smtClean="0"/>
              <a:t>alostérica</a:t>
            </a:r>
            <a:r>
              <a:rPr lang="es-ES" altLang="es-AR" dirty="0" smtClean="0"/>
              <a:t> mitocondrial.</a:t>
            </a:r>
          </a:p>
          <a:p>
            <a:pPr eaLnBrk="1" hangingPunct="1">
              <a:lnSpc>
                <a:spcPct val="90000"/>
              </a:lnSpc>
            </a:pPr>
            <a:r>
              <a:rPr lang="es-ES" altLang="es-AR" dirty="0" smtClean="0"/>
              <a:t>Controla la velocidad de síntesis de </a:t>
            </a:r>
            <a:r>
              <a:rPr lang="es-ES" altLang="es-AR" dirty="0" err="1" smtClean="0"/>
              <a:t>porfirinas</a:t>
            </a:r>
            <a:r>
              <a:rPr lang="es-ES" altLang="es-AR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s-ES" altLang="es-AR" dirty="0" smtClean="0"/>
              <a:t>Es inhibida por el </a:t>
            </a:r>
            <a:r>
              <a:rPr lang="es-ES" altLang="es-AR" dirty="0" err="1" smtClean="0"/>
              <a:t>hemo</a:t>
            </a:r>
            <a:r>
              <a:rPr lang="es-ES" altLang="es-AR" dirty="0" smtClean="0"/>
              <a:t>, Hemoglobina y </a:t>
            </a:r>
            <a:r>
              <a:rPr lang="es-ES" altLang="es-AR" dirty="0" err="1" smtClean="0"/>
              <a:t>Hemoproteínas</a:t>
            </a:r>
            <a:r>
              <a:rPr lang="es-ES" altLang="es-AR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s-ES" altLang="es-AR" dirty="0" smtClean="0"/>
              <a:t>Es activada por hormonas esteroides, eritropoyetina, etanol y </a:t>
            </a:r>
            <a:r>
              <a:rPr lang="es-ES" altLang="es-AR" dirty="0" err="1" smtClean="0"/>
              <a:t>barbituratos</a:t>
            </a:r>
            <a:r>
              <a:rPr lang="es-ES" altLang="es-AR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s-ES_tradnl" altLang="es-AR" dirty="0" smtClean="0"/>
              <a:t>El </a:t>
            </a:r>
            <a:r>
              <a:rPr lang="es-ES_tradnl" altLang="es-AR" dirty="0" err="1" smtClean="0"/>
              <a:t>hemo</a:t>
            </a:r>
            <a:r>
              <a:rPr lang="es-ES_tradnl" altLang="es-AR" dirty="0" smtClean="0"/>
              <a:t> inhibe la transcripción de la enzima</a:t>
            </a:r>
            <a:endParaRPr lang="es-ES" altLang="es-AR" dirty="0" smtClean="0"/>
          </a:p>
        </p:txBody>
      </p:sp>
    </p:spTree>
    <p:extLst>
      <p:ext uri="{BB962C8B-B14F-4D97-AF65-F5344CB8AC3E}">
        <p14:creationId xmlns:p14="http://schemas.microsoft.com/office/powerpoint/2010/main" val="59825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548679"/>
            <a:ext cx="8229600" cy="783233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1"/>
                </a:solidFill>
              </a:rPr>
              <a:t>BIOSINTESIS DE PORFOBILINOGENO</a:t>
            </a:r>
          </a:p>
        </p:txBody>
      </p:sp>
      <p:graphicFrame>
        <p:nvGraphicFramePr>
          <p:cNvPr id="13315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34925" y="1600200"/>
          <a:ext cx="3687763" cy="413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Image" r:id="rId3" imgW="5257143" imgH="5892063" progId="Photoshop.Image.9">
                  <p:embed/>
                </p:oleObj>
              </mc:Choice>
              <mc:Fallback>
                <p:oleObj name="Image" r:id="rId3" imgW="5257143" imgH="5892063" progId="Photoshop.Image.9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-24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34988" b="50052"/>
                      <a:stretch>
                        <a:fillRect/>
                      </a:stretch>
                    </p:blipFill>
                    <p:spPr bwMode="auto">
                      <a:xfrm>
                        <a:off x="34925" y="1600200"/>
                        <a:ext cx="3687763" cy="413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492500" y="4292600"/>
            <a:ext cx="2160588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 i="1">
                <a:solidFill>
                  <a:schemeClr val="tx1"/>
                </a:solidFill>
                <a:latin typeface="Arial" charset="0"/>
              </a:rPr>
              <a:t>Porfobilinógeno sintasa</a:t>
            </a:r>
          </a:p>
        </p:txBody>
      </p:sp>
      <p:sp>
        <p:nvSpPr>
          <p:cNvPr id="28680" name="Text Box 8" descr="20%"/>
          <p:cNvSpPr txBox="1">
            <a:spLocks noChangeArrowheads="1"/>
          </p:cNvSpPr>
          <p:nvPr/>
        </p:nvSpPr>
        <p:spPr bwMode="auto">
          <a:xfrm>
            <a:off x="971550" y="5805488"/>
            <a:ext cx="7272338" cy="406400"/>
          </a:xfrm>
          <a:prstGeom prst="rect">
            <a:avLst/>
          </a:prstGeom>
          <a:pattFill prst="pct20">
            <a:fgClr>
              <a:schemeClr val="folHlink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AR" sz="2000" b="1">
                <a:solidFill>
                  <a:schemeClr val="tx1"/>
                </a:solidFill>
                <a:latin typeface="Arial" charset="0"/>
              </a:rPr>
              <a:t>Enzima sensible al envenenamiento por metales pesados</a:t>
            </a:r>
          </a:p>
        </p:txBody>
      </p:sp>
      <p:grpSp>
        <p:nvGrpSpPr>
          <p:cNvPr id="13318" name="Group 15"/>
          <p:cNvGrpSpPr>
            <a:grpSpLocks/>
          </p:cNvGrpSpPr>
          <p:nvPr/>
        </p:nvGrpSpPr>
        <p:grpSpPr bwMode="auto">
          <a:xfrm>
            <a:off x="5691188" y="1989138"/>
            <a:ext cx="3452812" cy="3635375"/>
            <a:chOff x="3585" y="1253"/>
            <a:chExt cx="2175" cy="2290"/>
          </a:xfrm>
        </p:grpSpPr>
        <p:graphicFrame>
          <p:nvGraphicFramePr>
            <p:cNvPr id="13321" name="Object 11"/>
            <p:cNvGraphicFramePr>
              <a:graphicFrameLocks noChangeAspect="1"/>
            </p:cNvGraphicFramePr>
            <p:nvPr/>
          </p:nvGraphicFramePr>
          <p:xfrm>
            <a:off x="3585" y="1253"/>
            <a:ext cx="2175" cy="20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5" name="Image" r:id="rId5" imgW="5257143" imgH="5892063" progId="Photoshop.Image.9">
                    <p:embed/>
                  </p:oleObj>
                </mc:Choice>
                <mc:Fallback>
                  <p:oleObj name="Image" r:id="rId5" imgW="5257143" imgH="5892063" progId="Photoshop.Image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-24000" contrast="3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0188" t="48369" r="3925" b="6305"/>
                        <a:stretch>
                          <a:fillRect/>
                        </a:stretch>
                      </p:blipFill>
                      <p:spPr bwMode="auto">
                        <a:xfrm>
                          <a:off x="3585" y="1253"/>
                          <a:ext cx="2175" cy="20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2" name="Text Box 5"/>
            <p:cNvSpPr txBox="1">
              <a:spLocks noChangeArrowheads="1"/>
            </p:cNvSpPr>
            <p:nvPr/>
          </p:nvSpPr>
          <p:spPr bwMode="auto">
            <a:xfrm>
              <a:off x="3651" y="3249"/>
              <a:ext cx="1951" cy="294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" altLang="es-AR" b="1">
                  <a:solidFill>
                    <a:schemeClr val="tx1"/>
                  </a:solidFill>
                  <a:latin typeface="Arial" charset="0"/>
                </a:rPr>
                <a:t>Porfobilinógeno</a:t>
              </a:r>
            </a:p>
          </p:txBody>
        </p:sp>
      </p:grpSp>
      <p:sp>
        <p:nvSpPr>
          <p:cNvPr id="13319" name="AutoShape 13"/>
          <p:cNvSpPr>
            <a:spLocks noChangeArrowheads="1"/>
          </p:cNvSpPr>
          <p:nvPr/>
        </p:nvSpPr>
        <p:spPr bwMode="auto">
          <a:xfrm>
            <a:off x="3779838" y="3716338"/>
            <a:ext cx="2016125" cy="288925"/>
          </a:xfrm>
          <a:prstGeom prst="rightArrow">
            <a:avLst>
              <a:gd name="adj1" fmla="val 50000"/>
              <a:gd name="adj2" fmla="val 17445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PE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320" name="Oval 14"/>
          <p:cNvSpPr>
            <a:spLocks noChangeArrowheads="1"/>
          </p:cNvSpPr>
          <p:nvPr/>
        </p:nvSpPr>
        <p:spPr bwMode="auto">
          <a:xfrm>
            <a:off x="3635375" y="1412875"/>
            <a:ext cx="2663825" cy="1081088"/>
          </a:xfrm>
          <a:prstGeom prst="ellipse">
            <a:avLst/>
          </a:prstGeom>
          <a:solidFill>
            <a:srgbClr val="E0E92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EN CITOSOL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93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929259" y="328509"/>
            <a:ext cx="7603181" cy="85090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b="1" dirty="0">
                <a:solidFill>
                  <a:schemeClr val="tx1"/>
                </a:solidFill>
              </a:rPr>
              <a:t>FORMACION DE PORFIRINA</a:t>
            </a:r>
            <a:endParaRPr lang="es-ES" sz="3200" b="1" dirty="0">
              <a:solidFill>
                <a:schemeClr val="tx1"/>
              </a:solidFill>
            </a:endParaRPr>
          </a:p>
        </p:txBody>
      </p:sp>
      <p:grpSp>
        <p:nvGrpSpPr>
          <p:cNvPr id="14339" name="Group 5"/>
          <p:cNvGrpSpPr>
            <a:grpSpLocks/>
          </p:cNvGrpSpPr>
          <p:nvPr/>
        </p:nvGrpSpPr>
        <p:grpSpPr bwMode="auto">
          <a:xfrm>
            <a:off x="250825" y="2717800"/>
            <a:ext cx="3452813" cy="3635375"/>
            <a:chOff x="3585" y="1253"/>
            <a:chExt cx="2175" cy="2290"/>
          </a:xfrm>
        </p:grpSpPr>
        <p:graphicFrame>
          <p:nvGraphicFramePr>
            <p:cNvPr id="14350" name="Object 2"/>
            <p:cNvGraphicFramePr>
              <a:graphicFrameLocks noChangeAspect="1"/>
            </p:cNvGraphicFramePr>
            <p:nvPr/>
          </p:nvGraphicFramePr>
          <p:xfrm>
            <a:off x="3585" y="1253"/>
            <a:ext cx="2175" cy="20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Image" r:id="rId3" imgW="5257143" imgH="5892063" progId="Photoshop.Image.9">
                    <p:embed/>
                  </p:oleObj>
                </mc:Choice>
                <mc:Fallback>
                  <p:oleObj name="Image" r:id="rId3" imgW="5257143" imgH="5892063" progId="Photoshop.Image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lum bright="-24000" contrast="3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0188" t="48369" r="3925" b="6305"/>
                        <a:stretch>
                          <a:fillRect/>
                        </a:stretch>
                      </p:blipFill>
                      <p:spPr bwMode="auto">
                        <a:xfrm>
                          <a:off x="3585" y="1253"/>
                          <a:ext cx="2175" cy="20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1" name="Text Box 7"/>
            <p:cNvSpPr txBox="1">
              <a:spLocks noChangeArrowheads="1"/>
            </p:cNvSpPr>
            <p:nvPr/>
          </p:nvSpPr>
          <p:spPr bwMode="auto">
            <a:xfrm>
              <a:off x="3651" y="3249"/>
              <a:ext cx="1951" cy="294"/>
            </a:xfrm>
            <a:prstGeom prst="rect">
              <a:avLst/>
            </a:prstGeom>
            <a:solidFill>
              <a:srgbClr val="F2F6A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s-ES" altLang="es-AR" b="1">
                  <a:solidFill>
                    <a:schemeClr val="tx1"/>
                  </a:solidFill>
                  <a:latin typeface="Arial" charset="0"/>
                </a:rPr>
                <a:t>Porfobilinógeno</a:t>
              </a:r>
            </a:p>
          </p:txBody>
        </p:sp>
      </p:grpSp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179388" y="3797300"/>
            <a:ext cx="577850" cy="792163"/>
          </a:xfrm>
          <a:prstGeom prst="rect">
            <a:avLst/>
          </a:prstGeom>
          <a:solidFill>
            <a:srgbClr val="E0E9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800" b="1">
                <a:solidFill>
                  <a:schemeClr val="tx1"/>
                </a:solidFill>
                <a:latin typeface="Arial" charset="0"/>
              </a:rPr>
              <a:t>4 </a:t>
            </a:r>
            <a:endParaRPr lang="es-ES" altLang="es-AR" sz="2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1" name="Line 9"/>
          <p:cNvSpPr>
            <a:spLocks noChangeShapeType="1"/>
          </p:cNvSpPr>
          <p:nvPr/>
        </p:nvSpPr>
        <p:spPr bwMode="auto">
          <a:xfrm>
            <a:off x="3708400" y="4591050"/>
            <a:ext cx="1081088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5003800" y="4157663"/>
            <a:ext cx="3095625" cy="1014412"/>
          </a:xfrm>
          <a:prstGeom prst="rect">
            <a:avLst/>
          </a:prstGeom>
          <a:solidFill>
            <a:srgbClr val="E0E92D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AR" b="1" dirty="0">
                <a:solidFill>
                  <a:schemeClr val="tx1"/>
                </a:solidFill>
                <a:latin typeface="Arial" charset="0"/>
              </a:rPr>
              <a:t>ANILLO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AR" b="1" dirty="0">
                <a:solidFill>
                  <a:schemeClr val="tx1"/>
                </a:solidFill>
                <a:latin typeface="Arial" charset="0"/>
              </a:rPr>
              <a:t>TETRAPIRROLICO</a:t>
            </a:r>
            <a:endParaRPr lang="es-ES" altLang="es-AR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3959225" y="5741988"/>
            <a:ext cx="5184775" cy="711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. Se elimina el grupo NH</a:t>
            </a:r>
            <a:r>
              <a:rPr lang="es-ES_tradnl" altLang="es-AR" sz="2000" b="1" baseline="-25000">
                <a:solidFill>
                  <a:schemeClr val="tx1"/>
                </a:solidFill>
                <a:latin typeface="Arial" charset="0"/>
              </a:rPr>
              <a:t>3</a:t>
            </a:r>
            <a:r>
              <a:rPr lang="es-ES_tradnl" altLang="es-AR" sz="2000" b="1" baseline="30000">
                <a:solidFill>
                  <a:schemeClr val="tx1"/>
                </a:solidFill>
                <a:latin typeface="Arial" charset="0"/>
              </a:rPr>
              <a:t>+</a:t>
            </a: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 de la cadena lateral y se forman puentes metilenos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14344" name="Group 17"/>
          <p:cNvGrpSpPr>
            <a:grpSpLocks/>
          </p:cNvGrpSpPr>
          <p:nvPr/>
        </p:nvGrpSpPr>
        <p:grpSpPr bwMode="auto">
          <a:xfrm rot="-524871">
            <a:off x="323850" y="1709738"/>
            <a:ext cx="1366838" cy="1728787"/>
            <a:chOff x="340" y="572"/>
            <a:chExt cx="861" cy="1089"/>
          </a:xfrm>
        </p:grpSpPr>
        <p:sp>
          <p:nvSpPr>
            <p:cNvPr id="14348" name="Oval 12"/>
            <p:cNvSpPr>
              <a:spLocks noChangeArrowheads="1"/>
            </p:cNvSpPr>
            <p:nvPr/>
          </p:nvSpPr>
          <p:spPr bwMode="auto">
            <a:xfrm>
              <a:off x="340" y="572"/>
              <a:ext cx="861" cy="771"/>
            </a:xfrm>
            <a:prstGeom prst="ellipse">
              <a:avLst/>
            </a:prstGeom>
            <a:solidFill>
              <a:srgbClr val="EAB4E2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GRUPO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ACETATO</a:t>
              </a:r>
              <a:endParaRPr lang="es-ES" altLang="es-AR" sz="2000" b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4349" name="AutoShape 14"/>
            <p:cNvSpPr>
              <a:spLocks noChangeArrowheads="1"/>
            </p:cNvSpPr>
            <p:nvPr/>
          </p:nvSpPr>
          <p:spPr bwMode="auto">
            <a:xfrm>
              <a:off x="703" y="1343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EAB4E2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14345" name="Group 16"/>
          <p:cNvGrpSpPr>
            <a:grpSpLocks/>
          </p:cNvGrpSpPr>
          <p:nvPr/>
        </p:nvGrpSpPr>
        <p:grpSpPr bwMode="auto">
          <a:xfrm rot="730672">
            <a:off x="1835150" y="1277938"/>
            <a:ext cx="1366838" cy="1728787"/>
            <a:chOff x="4286" y="845"/>
            <a:chExt cx="861" cy="1089"/>
          </a:xfrm>
        </p:grpSpPr>
        <p:sp>
          <p:nvSpPr>
            <p:cNvPr id="14346" name="Oval 13"/>
            <p:cNvSpPr>
              <a:spLocks noChangeArrowheads="1"/>
            </p:cNvSpPr>
            <p:nvPr/>
          </p:nvSpPr>
          <p:spPr bwMode="auto">
            <a:xfrm>
              <a:off x="4286" y="845"/>
              <a:ext cx="861" cy="771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GRUPO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PROPILO</a:t>
              </a:r>
              <a:endParaRPr lang="es-ES" altLang="es-AR" sz="2000" b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4347" name="AutoShape 15"/>
            <p:cNvSpPr>
              <a:spLocks noChangeArrowheads="1"/>
            </p:cNvSpPr>
            <p:nvPr/>
          </p:nvSpPr>
          <p:spPr bwMode="auto">
            <a:xfrm>
              <a:off x="4649" y="1616"/>
              <a:ext cx="136" cy="318"/>
            </a:xfrm>
            <a:prstGeom prst="downArrow">
              <a:avLst>
                <a:gd name="adj1" fmla="val 50000"/>
                <a:gd name="adj2" fmla="val 58456"/>
              </a:avLst>
            </a:prstGeom>
            <a:solidFill>
              <a:srgbClr val="00FF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43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chemeClr val="accent1"/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b="1" dirty="0">
                <a:solidFill>
                  <a:schemeClr val="tx1"/>
                </a:solidFill>
              </a:rPr>
              <a:t>SINTESIS DE PROTOFORFIRINA III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15363" name="Oval 5"/>
          <p:cNvSpPr>
            <a:spLocks noChangeArrowheads="1"/>
          </p:cNvSpPr>
          <p:nvPr/>
        </p:nvSpPr>
        <p:spPr bwMode="auto">
          <a:xfrm>
            <a:off x="323850" y="1709738"/>
            <a:ext cx="1366838" cy="1223962"/>
          </a:xfrm>
          <a:prstGeom prst="ellipse">
            <a:avLst/>
          </a:prstGeom>
          <a:solidFill>
            <a:srgbClr val="EAB4E2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ACETATO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4" name="Oval 8"/>
          <p:cNvSpPr>
            <a:spLocks noChangeArrowheads="1"/>
          </p:cNvSpPr>
          <p:nvPr/>
        </p:nvSpPr>
        <p:spPr bwMode="auto">
          <a:xfrm>
            <a:off x="323850" y="4292600"/>
            <a:ext cx="1366838" cy="12239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PROPILO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5" name="Oval 11"/>
          <p:cNvSpPr>
            <a:spLocks noChangeArrowheads="1"/>
          </p:cNvSpPr>
          <p:nvPr/>
        </p:nvSpPr>
        <p:spPr bwMode="auto">
          <a:xfrm>
            <a:off x="2916238" y="1773238"/>
            <a:ext cx="1366837" cy="1223962"/>
          </a:xfrm>
          <a:prstGeom prst="ellipse">
            <a:avLst/>
          </a:prstGeom>
          <a:solidFill>
            <a:srgbClr val="EAB4E2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METILO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15366" name="Group 15"/>
          <p:cNvGrpSpPr>
            <a:grpSpLocks/>
          </p:cNvGrpSpPr>
          <p:nvPr/>
        </p:nvGrpSpPr>
        <p:grpSpPr bwMode="auto">
          <a:xfrm>
            <a:off x="1331913" y="2349500"/>
            <a:ext cx="1511300" cy="1223963"/>
            <a:chOff x="839" y="1480"/>
            <a:chExt cx="952" cy="771"/>
          </a:xfrm>
        </p:grpSpPr>
        <p:sp>
          <p:nvSpPr>
            <p:cNvPr id="15373" name="AutoShape 12"/>
            <p:cNvSpPr>
              <a:spLocks noChangeArrowheads="1"/>
            </p:cNvSpPr>
            <p:nvPr/>
          </p:nvSpPr>
          <p:spPr bwMode="auto">
            <a:xfrm rot="3535701">
              <a:off x="1179" y="1593"/>
              <a:ext cx="318" cy="181"/>
            </a:xfrm>
            <a:prstGeom prst="curvedDownArrow">
              <a:avLst>
                <a:gd name="adj1" fmla="val 35138"/>
                <a:gd name="adj2" fmla="val 70276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5374" name="AutoShape 10"/>
            <p:cNvSpPr>
              <a:spLocks noChangeArrowheads="1"/>
            </p:cNvSpPr>
            <p:nvPr/>
          </p:nvSpPr>
          <p:spPr bwMode="auto">
            <a:xfrm>
              <a:off x="1156" y="1480"/>
              <a:ext cx="635" cy="226"/>
            </a:xfrm>
            <a:prstGeom prst="rightArrow">
              <a:avLst>
                <a:gd name="adj1" fmla="val 50000"/>
                <a:gd name="adj2" fmla="val 7024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s-AR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5375" name="Oval 13"/>
            <p:cNvSpPr>
              <a:spLocks noChangeArrowheads="1"/>
            </p:cNvSpPr>
            <p:nvPr/>
          </p:nvSpPr>
          <p:spPr bwMode="auto">
            <a:xfrm>
              <a:off x="1111" y="1888"/>
              <a:ext cx="454" cy="3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sz="2000" b="1">
                  <a:solidFill>
                    <a:schemeClr val="tx1"/>
                  </a:solidFill>
                  <a:latin typeface="Arial" charset="0"/>
                </a:rPr>
                <a:t>CO</a:t>
              </a:r>
              <a:r>
                <a:rPr lang="es-ES_tradnl" altLang="es-AR" sz="2000" b="1" baseline="-25000">
                  <a:solidFill>
                    <a:schemeClr val="tx1"/>
                  </a:solidFill>
                  <a:latin typeface="Arial" charset="0"/>
                </a:rPr>
                <a:t>2</a:t>
              </a:r>
              <a:endParaRPr lang="es-ES" altLang="es-AR" sz="2000" b="1" baseline="-250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>
              <a:off x="839" y="1979"/>
              <a:ext cx="227" cy="22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400">
                  <a:solidFill>
                    <a:schemeClr val="tx2"/>
                  </a:solidFill>
                  <a:latin typeface="Candar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200">
                  <a:solidFill>
                    <a:schemeClr val="tx2"/>
                  </a:solidFill>
                  <a:latin typeface="Candar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2000">
                  <a:solidFill>
                    <a:schemeClr val="tx2"/>
                  </a:solidFill>
                  <a:latin typeface="Candar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>
                  <a:solidFill>
                    <a:schemeClr val="tx2"/>
                  </a:solidFill>
                  <a:latin typeface="Candar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Symbol" pitchFamily="18" charset="2"/>
                <a:buChar char=""/>
                <a:defRPr sz="1600">
                  <a:solidFill>
                    <a:schemeClr val="tx2"/>
                  </a:solidFill>
                  <a:latin typeface="Candar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altLang="es-AR" b="1">
                  <a:solidFill>
                    <a:schemeClr val="tx1"/>
                  </a:solidFill>
                  <a:latin typeface="Arial" charset="0"/>
                </a:rPr>
                <a:t>4</a:t>
              </a:r>
              <a:endParaRPr lang="es-ES" altLang="es-AR" b="1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5367" name="AutoShape 17"/>
          <p:cNvSpPr>
            <a:spLocks noChangeArrowheads="1"/>
          </p:cNvSpPr>
          <p:nvPr/>
        </p:nvSpPr>
        <p:spPr bwMode="auto">
          <a:xfrm rot="3535701">
            <a:off x="1957388" y="5053013"/>
            <a:ext cx="565150" cy="355600"/>
          </a:xfrm>
          <a:prstGeom prst="curvedDownArrow">
            <a:avLst>
              <a:gd name="adj1" fmla="val 31786"/>
              <a:gd name="adj2" fmla="val 6357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8" name="AutoShape 18"/>
          <p:cNvSpPr>
            <a:spLocks noChangeArrowheads="1"/>
          </p:cNvSpPr>
          <p:nvPr/>
        </p:nvSpPr>
        <p:spPr bwMode="auto">
          <a:xfrm>
            <a:off x="1882775" y="4868863"/>
            <a:ext cx="1249363" cy="401637"/>
          </a:xfrm>
          <a:prstGeom prst="rightArrow">
            <a:avLst>
              <a:gd name="adj1" fmla="val 50000"/>
              <a:gd name="adj2" fmla="val 777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s-AR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9" name="Oval 19"/>
          <p:cNvSpPr>
            <a:spLocks noChangeArrowheads="1"/>
          </p:cNvSpPr>
          <p:nvPr/>
        </p:nvSpPr>
        <p:spPr bwMode="auto">
          <a:xfrm>
            <a:off x="1692275" y="5661025"/>
            <a:ext cx="3024188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CO</a:t>
            </a:r>
            <a:r>
              <a:rPr lang="es-ES_tradnl" altLang="es-AR" sz="2000" b="1" baseline="-25000">
                <a:solidFill>
                  <a:schemeClr val="tx1"/>
                </a:solidFill>
                <a:latin typeface="Arial" charset="0"/>
              </a:rPr>
              <a:t>2</a:t>
            </a: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 y OXIDACIONES</a:t>
            </a:r>
            <a:endParaRPr lang="es-ES" altLang="es-AR" sz="2000" b="1" baseline="-25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0" name="Rectangle 20"/>
          <p:cNvSpPr>
            <a:spLocks noChangeArrowheads="1"/>
          </p:cNvSpPr>
          <p:nvPr/>
        </p:nvSpPr>
        <p:spPr bwMode="auto">
          <a:xfrm>
            <a:off x="1258888" y="5754688"/>
            <a:ext cx="446087" cy="4016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b="1">
                <a:solidFill>
                  <a:schemeClr val="tx1"/>
                </a:solidFill>
                <a:latin typeface="Arial" charset="0"/>
              </a:rPr>
              <a:t>2</a:t>
            </a:r>
            <a:endParaRPr lang="es-ES" altLang="es-AR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71" name="Oval 21"/>
          <p:cNvSpPr>
            <a:spLocks noChangeArrowheads="1"/>
          </p:cNvSpPr>
          <p:nvPr/>
        </p:nvSpPr>
        <p:spPr bwMode="auto">
          <a:xfrm>
            <a:off x="3492500" y="4365625"/>
            <a:ext cx="1366838" cy="12239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GRUPO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AR" sz="2000" b="1">
                <a:solidFill>
                  <a:schemeClr val="tx1"/>
                </a:solidFill>
                <a:latin typeface="Arial" charset="0"/>
              </a:rPr>
              <a:t>VINILO</a:t>
            </a:r>
            <a:endParaRPr lang="es-ES" altLang="es-AR" sz="2000" b="1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96278" name="Picture 22" descr="BIOSINTESIS DEL HEM"/>
          <p:cNvPicPr>
            <a:picLocks noChangeAspect="1" noChangeArrowheads="1"/>
          </p:cNvPicPr>
          <p:nvPr/>
        </p:nvPicPr>
        <p:blipFill>
          <a:blip r:embed="rId2"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7" t="74596" r="-3909"/>
          <a:stretch>
            <a:fillRect/>
          </a:stretch>
        </p:blipFill>
        <p:spPr bwMode="auto">
          <a:xfrm>
            <a:off x="5148263" y="1628775"/>
            <a:ext cx="3635375" cy="381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921834" y="5570022"/>
            <a:ext cx="2754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Otra nomenclatura: </a:t>
            </a:r>
            <a:r>
              <a:rPr lang="es-AR" dirty="0" err="1" smtClean="0"/>
              <a:t>Protoporfirina</a:t>
            </a:r>
            <a:r>
              <a:rPr lang="es-AR" dirty="0" smtClean="0"/>
              <a:t> III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22623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6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544</Words>
  <Application>Microsoft Office PowerPoint</Application>
  <PresentationFormat>Presentación en pantalla (4:3)</PresentationFormat>
  <Paragraphs>199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5" baseType="lpstr">
      <vt:lpstr>Flujo</vt:lpstr>
      <vt:lpstr>Image</vt:lpstr>
      <vt:lpstr>METABOLISMO DEL HEMO</vt:lpstr>
      <vt:lpstr>Importancia del Hemo</vt:lpstr>
      <vt:lpstr>BIOSINTESIS DEL HEMO</vt:lpstr>
      <vt:lpstr>En la biosíntesis del HEMO se consideran 3 etapas:</vt:lpstr>
      <vt:lpstr>BIOSINTESIS DE ALA                (Acido d-Aminolevulínico)</vt:lpstr>
      <vt:lpstr>ALA SINTASA</vt:lpstr>
      <vt:lpstr>BIOSINTESIS DE PORFOBILINOGENO</vt:lpstr>
      <vt:lpstr>FORMACION DE PORFIRINA</vt:lpstr>
      <vt:lpstr>SINTESIS DE PROTOFORFIRINA III</vt:lpstr>
      <vt:lpstr>Presentación de PowerPoint</vt:lpstr>
      <vt:lpstr>Anemias </vt:lpstr>
      <vt:lpstr>DEGRADACION DE HEMOGLOBINA</vt:lpstr>
      <vt:lpstr>Presentación de PowerPoint</vt:lpstr>
      <vt:lpstr>DEGRADACION DEL HEMO</vt:lpstr>
      <vt:lpstr>ETAPA EN EL  SRE</vt:lpstr>
      <vt:lpstr>ETAPA HEPATICA Reacción de Conjugación de Bilirrubina</vt:lpstr>
      <vt:lpstr>ETAPA INTESTINAL</vt:lpstr>
      <vt:lpstr>Esquema de Degradación del HEMO</vt:lpstr>
      <vt:lpstr>DETERMINACION DE BILIRRUBINA CON FINES DIAGNOSTICOS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METABOLISMO DEL HEMO</dc:title>
  <dc:creator>ethel</dc:creator>
  <cp:lastModifiedBy>ethel</cp:lastModifiedBy>
  <cp:revision>6</cp:revision>
  <dcterms:created xsi:type="dcterms:W3CDTF">2016-10-21T11:37:16Z</dcterms:created>
  <dcterms:modified xsi:type="dcterms:W3CDTF">2017-10-13T14:32:17Z</dcterms:modified>
</cp:coreProperties>
</file>